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E"/>
    <a:srgbClr val="FEF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0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1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4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7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1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5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8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9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7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3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6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1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=""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=""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6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447675"/>
            <a:ext cx="335915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5030" y="2800925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лет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7555" y="2002879"/>
            <a:ext cx="70727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Корякина Лидия Алексеевна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176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83E468-747A-2F0D-BBB8-5F53B95F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088" y="1875933"/>
            <a:ext cx="5571441" cy="261122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Кок </a:t>
            </a:r>
            <a:r>
              <a:rPr lang="ru-RU" dirty="0"/>
              <a:t>— это судовой повар (офицерский или командный), специальное звание матроса-мастерового, готовящего пищу на военных кораблях.</a:t>
            </a:r>
          </a:p>
        </p:txBody>
      </p:sp>
      <p:pic>
        <p:nvPicPr>
          <p:cNvPr id="6" name="Объект 5" descr="Изображение выглядит как одежда, графическая вставка, рисунок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F2D10D30-7BE9-134B-3FEA-8F115413A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77" y="659951"/>
            <a:ext cx="3611802" cy="5538097"/>
          </a:xfrm>
        </p:spPr>
      </p:pic>
    </p:spTree>
    <p:extLst>
      <p:ext uri="{BB962C8B-B14F-4D97-AF65-F5344CB8AC3E}">
        <p14:creationId xmlns:p14="http://schemas.microsoft.com/office/powerpoint/2010/main" val="3712433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8ADFDE-55D9-198A-E796-EC198096F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1482364"/>
            <a:ext cx="4803503" cy="358925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/>
              <a:t>Когда я выросту, я мечтаю стать поваром, потому что просто обожаю готовить!</a:t>
            </a:r>
            <a:br>
              <a:rPr lang="ru-RU" sz="2400" dirty="0"/>
            </a:br>
            <a:r>
              <a:rPr lang="ru-RU" sz="2400" dirty="0"/>
              <a:t>Сейчас, без посторонней помощи я могу испечь печенье, шарлотку, творожные конфеты, пожарить яйца. А однажды я даже посещала мастер класс по выпечке.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8" name="AutoShape 4">
            <a:extLst>
              <a:ext uri="{FF2B5EF4-FFF2-40B4-BE49-F238E27FC236}">
                <a16:creationId xmlns="" xmlns:a16="http://schemas.microsoft.com/office/drawing/2014/main" id="{8FF55E37-B6AF-0682-BA77-B5A9920333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1482364"/>
            <a:ext cx="7167513" cy="537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Изображение выглядит как Легкая закуска, выпечка, Быстрое питание, десерт&#10;&#10;Автоматически созданное описание">
            <a:extLst>
              <a:ext uri="{FF2B5EF4-FFF2-40B4-BE49-F238E27FC236}">
                <a16:creationId xmlns="" xmlns:a16="http://schemas.microsoft.com/office/drawing/2014/main" id="{C5C105F5-CFFC-73CE-B086-41568A4500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9208" y="3213248"/>
            <a:ext cx="3219991" cy="334747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еда, Легкая закуска, выпечка, печенье&#10;&#10;Автоматически созданное описание">
            <a:extLst>
              <a:ext uri="{FF2B5EF4-FFF2-40B4-BE49-F238E27FC236}">
                <a16:creationId xmlns="" xmlns:a16="http://schemas.microsoft.com/office/drawing/2014/main" id="{939FCD97-77B3-C75F-EF29-A315BC194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449" y="567904"/>
            <a:ext cx="3165494" cy="2242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B82646E-79A6-54CC-A841-8A98CB11BD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69" t="11401" r="34335" b="6666"/>
          <a:stretch/>
        </p:blipFill>
        <p:spPr>
          <a:xfrm>
            <a:off x="9410680" y="1482364"/>
            <a:ext cx="2514639" cy="366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14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47A131F-D5DE-41A5-B4CF-4F345319B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3AF4666D-BD98-40A5-A75F-478B982010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68680585-71F9-4721-A998-4974171D2E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12BC95C2-2EEC-4F59-ABA8-660B0D059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="" xmlns:a16="http://schemas.microsoft.com/office/drawing/2014/main" id="{03E9870D-4BBA-43AF-8D44-BBADF020C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4BC5055-C77D-43CD-BB1D-A77B6779CD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B12D0B8-9385-489A-85AE-3D14AD0BA2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D158A14A-147E-4130-A5E2-38FD84B181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75B8B1EB-5E2B-472C-AE60-2EC5961F16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4F5BD77-58D7-4B61-A666-1B4139A63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F5CBEC6B-EDB6-40B8-8771-E5AF41B8D6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91BD0EE8-AA47-4044-9251-9F5A4B820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="" xmlns:a16="http://schemas.microsoft.com/office/drawing/2014/main" id="{C3279E8D-2BAA-4CB1-834B-09FADD54D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456F18E-4F61-486D-9CD6-65B30372C5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318DDF45-08F0-46B6-A0B7-133735C94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B9D0CC0F-710D-43F4-BC86-7637674201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6FB36AB6-CB81-495A-8A33-C0BCE67D6F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1993F7E6-ABF6-482D-BEA5-B4E607DDB4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CA0B097-C21A-40B4-95E4-2FFA9697F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B2AF0F5-7EAA-4BAB-8DE2-D84E124170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="" xmlns:a16="http://schemas.microsoft.com/office/drawing/2014/main" id="{F1174801-1395-44C5-9B00-CCAC45C056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96DFAFB-BCE1-4BEC-82FB-D574234DEF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1" name="Top Left">
            <a:extLst>
              <a:ext uri="{FF2B5EF4-FFF2-40B4-BE49-F238E27FC236}">
                <a16:creationId xmlns="" xmlns:a16="http://schemas.microsoft.com/office/drawing/2014/main" id="{7092E392-4FB7-4E2D-928D-EFC63D148E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57026F-1936-4B50-9E5F-0037B748BA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31C2FEB5-C2DC-4FDF-9FE5-407608D607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60B00B9B-BAB1-4074-A3AF-13B08F4E06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0B6DF209-B3F7-4699-802B-4BE211132E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45FFE10-7D64-45F0-B227-92979752A5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4395C91B-6EED-4F5B-8873-5E0AA757F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48D099A-D8DD-4FBA-AF53-928CE633CC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F857259-D6C4-41F7-82DC-37816E8AD0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706599-497F-2EC5-FF77-D60BE855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687" y="1880086"/>
            <a:ext cx="5132388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Самый главный он в столовой.</a:t>
            </a:r>
            <a:br>
              <a:rPr lang="en-US" sz="4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Кто еду готовит?</a:t>
            </a:r>
            <a:br>
              <a:rPr lang="en-US" sz="4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46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Повар.</a:t>
            </a:r>
          </a:p>
        </p:txBody>
      </p:sp>
      <p:pic>
        <p:nvPicPr>
          <p:cNvPr id="6" name="Объект 5" descr="Изображение выглядит как рисунок, Мультфильм, иллюстрация, мультфильм&#10;&#10;Автоматически созданное описание">
            <a:extLst>
              <a:ext uri="{FF2B5EF4-FFF2-40B4-BE49-F238E27FC236}">
                <a16:creationId xmlns="" xmlns:a16="http://schemas.microsoft.com/office/drawing/2014/main" id="{43A126A4-5C01-887F-DB86-62999D4F0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180" y="725237"/>
            <a:ext cx="5269957" cy="5269957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51" name="Bottom Right">
            <a:extLst>
              <a:ext uri="{FF2B5EF4-FFF2-40B4-BE49-F238E27FC236}">
                <a16:creationId xmlns="" xmlns:a16="http://schemas.microsoft.com/office/drawing/2014/main" id="{A7C60A7A-4212-46AC-80A2-DE231DD3D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7EDA875D-6B8A-4B32-89EB-F4CD6D1FC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3" name="Graphic 157">
              <a:extLst>
                <a:ext uri="{FF2B5EF4-FFF2-40B4-BE49-F238E27FC236}">
                  <a16:creationId xmlns="" xmlns:a16="http://schemas.microsoft.com/office/drawing/2014/main" id="{AA7D7CCE-E90B-483E-AFF7-CF95CABC97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67F2D919-84B6-4EC4-87F5-BDFF145BBE7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65C8244C-685B-42CF-B028-C7ADE067CCD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0420B7EF-9249-4974-A978-AAD55C81B76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05BD8B59-E1C0-4320-BFC1-66D139E80B6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A983471C-A7FE-4ED8-BE9B-601CEC61EB2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E8B842F2-803D-4F74-BBF6-6965BC0FD2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94ECDF1E-AE5F-46C4-A134-C28C6D6B78B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C0E491A0-7D49-4A1F-B2DB-C94F563295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3" name="Cross">
            <a:extLst>
              <a:ext uri="{FF2B5EF4-FFF2-40B4-BE49-F238E27FC236}">
                <a16:creationId xmlns="" xmlns:a16="http://schemas.microsoft.com/office/drawing/2014/main" id="{5C0E6139-8A19-4905-87E2-E547D7B7F1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BC05FFBD-B86A-4BD3-A147-FA95CE03CF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EB69F8B1-78FB-4562-8A0D-8D29636755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5494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46ADE76B-B29D-4DF8-293C-9B9E2E055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640" y="3552660"/>
            <a:ext cx="6449438" cy="13955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pic>
        <p:nvPicPr>
          <p:cNvPr id="7" name="Рисунок 6" descr="Изображение выглядит как рисунок, иллюстрация, зарисовка, графическая вста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F172393-BA41-F667-DF20-481DA001B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861" y="281559"/>
            <a:ext cx="5943000" cy="592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9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2">
            <a:extLst>
              <a:ext uri="{FF2B5EF4-FFF2-40B4-BE49-F238E27FC236}">
                <a16:creationId xmlns="" xmlns:a16="http://schemas.microsoft.com/office/drawing/2014/main" id="{00A34DB8-5190-BE1A-FE00-7B69AF5A2F30}"/>
              </a:ext>
            </a:extLst>
          </p:cNvPr>
          <p:cNvSpPr txBox="1">
            <a:spLocks/>
          </p:cNvSpPr>
          <p:nvPr/>
        </p:nvSpPr>
        <p:spPr>
          <a:xfrm>
            <a:off x="1038271" y="1260517"/>
            <a:ext cx="5132388" cy="31554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mtClean="0"/>
              <a:t>Профессия</a:t>
            </a:r>
            <a:br>
              <a:rPr lang="ru-RU" sz="5400" b="1" smtClean="0"/>
            </a:br>
            <a:r>
              <a:rPr lang="ru-RU" sz="5400" b="1" smtClean="0"/>
              <a:t>повар</a:t>
            </a:r>
            <a:endParaRPr lang="ru-RU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398463"/>
            <a:ext cx="6059487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47A131F-D5DE-41A5-B4CF-4F345319B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3AF4666D-BD98-40A5-A75F-478B982010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68680585-71F9-4721-A998-4974171D2E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12BC95C2-2EEC-4F59-ABA8-660B0D059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aphic 141">
            <a:extLst>
              <a:ext uri="{FF2B5EF4-FFF2-40B4-BE49-F238E27FC236}">
                <a16:creationId xmlns="" xmlns:a16="http://schemas.microsoft.com/office/drawing/2014/main" id="{03E9870D-4BBA-43AF-8D44-BBADF020C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34BC5055-C77D-43CD-BB1D-A77B6779CD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B12D0B8-9385-489A-85AE-3D14AD0BA2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D158A14A-147E-4130-A5E2-38FD84B181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5B8B1EB-5E2B-472C-AE60-2EC5961F16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4F5BD77-58D7-4B61-A666-1B4139A63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F5CBEC6B-EDB6-40B8-8771-E5AF41B8D6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91BD0EE8-AA47-4044-9251-9F5A4B820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aphic 157">
            <a:extLst>
              <a:ext uri="{FF2B5EF4-FFF2-40B4-BE49-F238E27FC236}">
                <a16:creationId xmlns="" xmlns:a16="http://schemas.microsoft.com/office/drawing/2014/main" id="{C3279E8D-2BAA-4CB1-834B-09FADD54D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456F18E-4F61-486D-9CD6-65B30372C5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318DDF45-08F0-46B6-A0B7-133735C94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B9D0CC0F-710D-43F4-BC86-7637674201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6FB36AB6-CB81-495A-8A33-C0BCE67D6F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1993F7E6-ABF6-482D-BEA5-B4E607DDB4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DCA0B097-C21A-40B4-95E4-2FFA9697F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AB2AF0F5-7EAA-4BAB-8DE2-D84E124170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40" name="Rectangle 39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4" name="Top Left">
            <a:extLst>
              <a:ext uri="{FF2B5EF4-FFF2-40B4-BE49-F238E27FC236}">
                <a16:creationId xmlns="" xmlns:a16="http://schemas.microsoft.com/office/drawing/2014/main" id="{FADD1535-ED83-48B3-8EB1-671A080F09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68" name="Freeform: Shape 44">
              <a:extLst>
                <a:ext uri="{FF2B5EF4-FFF2-40B4-BE49-F238E27FC236}">
                  <a16:creationId xmlns="" xmlns:a16="http://schemas.microsoft.com/office/drawing/2014/main" id="{E70C64DB-421C-4FFD-8EB1-A7D1A5DC1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5C04BFFB-0C30-49E1-B4F0-2435312199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46">
              <a:extLst>
                <a:ext uri="{FF2B5EF4-FFF2-40B4-BE49-F238E27FC236}">
                  <a16:creationId xmlns="" xmlns:a16="http://schemas.microsoft.com/office/drawing/2014/main" id="{368C7354-F4EF-4BC5-BF44-01614E0B93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145981B8-FB15-43E7-B1CE-AE4A5E9B1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75F05D22-2B12-4452-A804-346878D55D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7B26EE6B-DF99-4B8A-8859-82A92A598A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CE8FB053-1663-44BA-8128-0C19BD762A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75E5E4F4-4EE0-49E3-98E5-F1E2BB91A7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0" name="Заголовок 7">
            <a:extLst>
              <a:ext uri="{FF2B5EF4-FFF2-40B4-BE49-F238E27FC236}">
                <a16:creationId xmlns="" xmlns:a16="http://schemas.microsoft.com/office/drawing/2014/main" id="{32EA7207-6EAE-963A-0B58-2395C6311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45" y="1974441"/>
            <a:ext cx="4765173" cy="354574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just"/>
            <a:r>
              <a:rPr lang="ru-RU" sz="27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Повар</a:t>
            </a:r>
            <a:r>
              <a:rPr lang="ru-RU" sz="27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это человек, профессией которого является приготовление пищи.</a:t>
            </a:r>
            <a:br>
              <a:rPr lang="ru-RU" sz="27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7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7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7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Повар готовит супы, вторые блюда, кондитерские изделия, напитки и другую пищу. Знает, как правильно хранить продукты, готовить разные блюда по рецептам и умеет оформлять приготовленное.</a:t>
            </a:r>
            <a: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Объект 4" descr="Изображение выглядит как рисунок, одежда, иллюстрация, Человеческое лицо">
            <a:extLst>
              <a:ext uri="{FF2B5EF4-FFF2-40B4-BE49-F238E27FC236}">
                <a16:creationId xmlns="" xmlns:a16="http://schemas.microsoft.com/office/drawing/2014/main" id="{140C5A8D-19CE-30B0-40F8-80A8618831E7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" r="3997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54" name="Bottom Right">
            <a:extLst>
              <a:ext uri="{FF2B5EF4-FFF2-40B4-BE49-F238E27FC236}">
                <a16:creationId xmlns="" xmlns:a16="http://schemas.microsoft.com/office/drawing/2014/main" id="{01081332-6CA1-49C2-A979-7709509AD1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="" xmlns:a16="http://schemas.microsoft.com/office/drawing/2014/main" id="{826B0664-73BC-4FCB-A447-57F7F67647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23242A3E-DBD8-44D5-930F-DA776CA0698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57">
                <a:extLst>
                  <a:ext uri="{FF2B5EF4-FFF2-40B4-BE49-F238E27FC236}">
                    <a16:creationId xmlns="" xmlns:a16="http://schemas.microsoft.com/office/drawing/2014/main" id="{F331C242-2FF0-40D4-BF95-4A27680F26F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B500FE3B-EB2C-4A5D-ABA7-35137B2BA5E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6E1EA3BF-3A9F-4CD0-9640-6FF67F44301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17F4411F-5B81-451C-A006-8754E1618A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61">
                <a:extLst>
                  <a:ext uri="{FF2B5EF4-FFF2-40B4-BE49-F238E27FC236}">
                    <a16:creationId xmlns="" xmlns:a16="http://schemas.microsoft.com/office/drawing/2014/main" id="{4E4D64BD-20E2-44CF-AEB4-A87A43376B7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0B309630-6603-4319-BAB8-93102ABEB38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540FCD4-859A-4602-9CBC-C697E3877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176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2">
            <a:extLst>
              <a:ext uri="{FF2B5EF4-FFF2-40B4-BE49-F238E27FC236}">
                <a16:creationId xmlns="" xmlns:a16="http://schemas.microsoft.com/office/drawing/2014/main" id="{247A131F-D5DE-41A5-B4CF-4F345319B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2" name="Freeform: Shape 14">
            <a:extLst>
              <a:ext uri="{FF2B5EF4-FFF2-40B4-BE49-F238E27FC236}">
                <a16:creationId xmlns="" xmlns:a16="http://schemas.microsoft.com/office/drawing/2014/main" id="{3AF4666D-BD98-40A5-A75F-478B982010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3" name="Freeform: Shape 16">
            <a:extLst>
              <a:ext uri="{FF2B5EF4-FFF2-40B4-BE49-F238E27FC236}">
                <a16:creationId xmlns="" xmlns:a16="http://schemas.microsoft.com/office/drawing/2014/main" id="{68680585-71F9-4721-A998-4974171D2E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4" name="Freeform: Shape 18">
            <a:extLst>
              <a:ext uri="{FF2B5EF4-FFF2-40B4-BE49-F238E27FC236}">
                <a16:creationId xmlns="" xmlns:a16="http://schemas.microsoft.com/office/drawing/2014/main" id="{12BC95C2-2EEC-4F59-ABA8-660B0D059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5" name="Graphic 141">
            <a:extLst>
              <a:ext uri="{FF2B5EF4-FFF2-40B4-BE49-F238E27FC236}">
                <a16:creationId xmlns="" xmlns:a16="http://schemas.microsoft.com/office/drawing/2014/main" id="{03E9870D-4BBA-43AF-8D44-BBADF020C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16" name="Freeform: Shape 21">
              <a:extLst>
                <a:ext uri="{FF2B5EF4-FFF2-40B4-BE49-F238E27FC236}">
                  <a16:creationId xmlns="" xmlns:a16="http://schemas.microsoft.com/office/drawing/2014/main" id="{34BC5055-C77D-43CD-BB1D-A77B6779CD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22">
              <a:extLst>
                <a:ext uri="{FF2B5EF4-FFF2-40B4-BE49-F238E27FC236}">
                  <a16:creationId xmlns="" xmlns:a16="http://schemas.microsoft.com/office/drawing/2014/main" id="{DB12D0B8-9385-489A-85AE-3D14AD0BA2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23">
              <a:extLst>
                <a:ext uri="{FF2B5EF4-FFF2-40B4-BE49-F238E27FC236}">
                  <a16:creationId xmlns="" xmlns:a16="http://schemas.microsoft.com/office/drawing/2014/main" id="{D158A14A-147E-4130-A5E2-38FD84B181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24">
              <a:extLst>
                <a:ext uri="{FF2B5EF4-FFF2-40B4-BE49-F238E27FC236}">
                  <a16:creationId xmlns="" xmlns:a16="http://schemas.microsoft.com/office/drawing/2014/main" id="{75B8B1EB-5E2B-472C-AE60-2EC5961F16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25">
              <a:extLst>
                <a:ext uri="{FF2B5EF4-FFF2-40B4-BE49-F238E27FC236}">
                  <a16:creationId xmlns="" xmlns:a16="http://schemas.microsoft.com/office/drawing/2014/main" id="{B4F5BD77-58D7-4B61-A666-1B4139A63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26">
              <a:extLst>
                <a:ext uri="{FF2B5EF4-FFF2-40B4-BE49-F238E27FC236}">
                  <a16:creationId xmlns="" xmlns:a16="http://schemas.microsoft.com/office/drawing/2014/main" id="{F5CBEC6B-EDB6-40B8-8771-E5AF41B8D6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27">
              <a:extLst>
                <a:ext uri="{FF2B5EF4-FFF2-40B4-BE49-F238E27FC236}">
                  <a16:creationId xmlns="" xmlns:a16="http://schemas.microsoft.com/office/drawing/2014/main" id="{91BD0EE8-AA47-4044-9251-9F5A4B820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3" name="Graphic 157">
            <a:extLst>
              <a:ext uri="{FF2B5EF4-FFF2-40B4-BE49-F238E27FC236}">
                <a16:creationId xmlns="" xmlns:a16="http://schemas.microsoft.com/office/drawing/2014/main" id="{C3279E8D-2BAA-4CB1-834B-09FADD54D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24" name="Freeform: Shape 30">
              <a:extLst>
                <a:ext uri="{FF2B5EF4-FFF2-40B4-BE49-F238E27FC236}">
                  <a16:creationId xmlns="" xmlns:a16="http://schemas.microsoft.com/office/drawing/2014/main" id="{3456F18E-4F61-486D-9CD6-65B30372C5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31">
              <a:extLst>
                <a:ext uri="{FF2B5EF4-FFF2-40B4-BE49-F238E27FC236}">
                  <a16:creationId xmlns="" xmlns:a16="http://schemas.microsoft.com/office/drawing/2014/main" id="{318DDF45-08F0-46B6-A0B7-133735C94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32">
              <a:extLst>
                <a:ext uri="{FF2B5EF4-FFF2-40B4-BE49-F238E27FC236}">
                  <a16:creationId xmlns="" xmlns:a16="http://schemas.microsoft.com/office/drawing/2014/main" id="{B9D0CC0F-710D-43F4-BC86-7637674201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33">
              <a:extLst>
                <a:ext uri="{FF2B5EF4-FFF2-40B4-BE49-F238E27FC236}">
                  <a16:creationId xmlns="" xmlns:a16="http://schemas.microsoft.com/office/drawing/2014/main" id="{6FB36AB6-CB81-495A-8A33-C0BCE67D6F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34">
              <a:extLst>
                <a:ext uri="{FF2B5EF4-FFF2-40B4-BE49-F238E27FC236}">
                  <a16:creationId xmlns="" xmlns:a16="http://schemas.microsoft.com/office/drawing/2014/main" id="{1993F7E6-ABF6-482D-BEA5-B4E607DDB4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35">
              <a:extLst>
                <a:ext uri="{FF2B5EF4-FFF2-40B4-BE49-F238E27FC236}">
                  <a16:creationId xmlns="" xmlns:a16="http://schemas.microsoft.com/office/drawing/2014/main" id="{DCA0B097-C21A-40B4-95E4-2FFA9697F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36">
              <a:extLst>
                <a:ext uri="{FF2B5EF4-FFF2-40B4-BE49-F238E27FC236}">
                  <a16:creationId xmlns="" xmlns:a16="http://schemas.microsoft.com/office/drawing/2014/main" id="{AB2AF0F5-7EAA-4BAB-8DE2-D84E124170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31" name="Rectangle 38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2" name="Rectangle 40">
            <a:extLst>
              <a:ext uri="{FF2B5EF4-FFF2-40B4-BE49-F238E27FC236}">
                <a16:creationId xmlns=""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3" name="Top left">
            <a:extLst>
              <a:ext uri="{FF2B5EF4-FFF2-40B4-BE49-F238E27FC236}">
                <a16:creationId xmlns="" xmlns:a16="http://schemas.microsoft.com/office/drawing/2014/main" id="{459862C0-828C-4688-9C70-32B1063084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34" name="Freeform: Shape 43">
              <a:extLst>
                <a:ext uri="{FF2B5EF4-FFF2-40B4-BE49-F238E27FC236}">
                  <a16:creationId xmlns="" xmlns:a16="http://schemas.microsoft.com/office/drawing/2014/main" id="{9D913CF1-1352-4A05-9FFE-BAC2B9EF9C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35" name="Freeform: Shape 44">
              <a:extLst>
                <a:ext uri="{FF2B5EF4-FFF2-40B4-BE49-F238E27FC236}">
                  <a16:creationId xmlns="" xmlns:a16="http://schemas.microsoft.com/office/drawing/2014/main" id="{594EFAD0-1F3C-4A6A-AA1D-211ED56544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45">
              <a:extLst>
                <a:ext uri="{FF2B5EF4-FFF2-40B4-BE49-F238E27FC236}">
                  <a16:creationId xmlns="" xmlns:a16="http://schemas.microsoft.com/office/drawing/2014/main" id="{5D71D53D-E478-4044-985B-57A5A530E6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="" xmlns:a16="http://schemas.microsoft.com/office/drawing/2014/main" id="{589D7948-C0E9-43BA-9CB4-975A6D9436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47">
              <a:extLst>
                <a:ext uri="{FF2B5EF4-FFF2-40B4-BE49-F238E27FC236}">
                  <a16:creationId xmlns="" xmlns:a16="http://schemas.microsoft.com/office/drawing/2014/main" id="{02E1523D-C3CB-46C6-B1CD-14A95DF0AD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48">
              <a:extLst>
                <a:ext uri="{FF2B5EF4-FFF2-40B4-BE49-F238E27FC236}">
                  <a16:creationId xmlns="" xmlns:a16="http://schemas.microsoft.com/office/drawing/2014/main" id="{57C548BC-A312-4789-93A8-CBCFC2FC58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49">
              <a:extLst>
                <a:ext uri="{FF2B5EF4-FFF2-40B4-BE49-F238E27FC236}">
                  <a16:creationId xmlns="" xmlns:a16="http://schemas.microsoft.com/office/drawing/2014/main" id="{DD0292AB-E3CA-4B26-BF97-0065659D7A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50">
              <a:extLst>
                <a:ext uri="{FF2B5EF4-FFF2-40B4-BE49-F238E27FC236}">
                  <a16:creationId xmlns="" xmlns:a16="http://schemas.microsoft.com/office/drawing/2014/main" id="{596E2A19-992B-423A-BC43-9132FB3648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687BE1-7D1A-3098-F11E-EA3BDEA0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99" y="362919"/>
            <a:ext cx="5605358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ru-RU" sz="2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Традиционна одежда повара состоит из колпака, двубортной куртки, платка (галстука), фартука и брюк.</a:t>
            </a:r>
            <a:endParaRPr lang="en-US" sz="24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2" name="Freeform: Shape 52">
            <a:extLst>
              <a:ext uri="{FF2B5EF4-FFF2-40B4-BE49-F238E27FC236}">
                <a16:creationId xmlns="" xmlns:a16="http://schemas.microsoft.com/office/drawing/2014/main" id="{E1053F4E-9FA5-4F7B-9769-047E795353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" name="Объект 5" descr="Изображение выглядит как одежда, стоящий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C17065A6-D7BC-2256-85CF-BC21A0C67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14104"/>
          <a:stretch/>
        </p:blipFill>
        <p:spPr>
          <a:xfrm>
            <a:off x="7553689" y="473731"/>
            <a:ext cx="3475674" cy="6037133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арисовка, рисунок, мода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C23F2542-DDD5-FD84-1A71-DD1DC4F0D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85" y="2229205"/>
            <a:ext cx="4142504" cy="4281659"/>
          </a:xfrm>
          <a:prstGeom prst="rect">
            <a:avLst/>
          </a:prstGeom>
        </p:spPr>
      </p:pic>
      <p:grpSp>
        <p:nvGrpSpPr>
          <p:cNvPr id="55" name="Bottom Right">
            <a:extLst>
              <a:ext uri="{FF2B5EF4-FFF2-40B4-BE49-F238E27FC236}">
                <a16:creationId xmlns="" xmlns:a16="http://schemas.microsoft.com/office/drawing/2014/main" id="{AD4BD16E-C737-4940-9554-4F38D19BD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6" name="Graphic 157">
              <a:extLst>
                <a:ext uri="{FF2B5EF4-FFF2-40B4-BE49-F238E27FC236}">
                  <a16:creationId xmlns="" xmlns:a16="http://schemas.microsoft.com/office/drawing/2014/main" id="{ABCD3874-8B15-426E-9474-9E62D55761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43" name="Freeform: Shape 57">
                <a:extLst>
                  <a:ext uri="{FF2B5EF4-FFF2-40B4-BE49-F238E27FC236}">
                    <a16:creationId xmlns="" xmlns:a16="http://schemas.microsoft.com/office/drawing/2014/main" id="{B143CC60-7FC7-4C7A-83AE-C0407345CF2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2A80F6FC-4D96-4FC3-84CF-DCDF434CE52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59">
                <a:extLst>
                  <a:ext uri="{FF2B5EF4-FFF2-40B4-BE49-F238E27FC236}">
                    <a16:creationId xmlns="" xmlns:a16="http://schemas.microsoft.com/office/drawing/2014/main" id="{8BD39541-DE32-4CD1-8233-10583989CD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60">
                <a:extLst>
                  <a:ext uri="{FF2B5EF4-FFF2-40B4-BE49-F238E27FC236}">
                    <a16:creationId xmlns="" xmlns:a16="http://schemas.microsoft.com/office/drawing/2014/main" id="{83223A41-CAE9-48C9-B0F1-4D7336609D9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61">
                <a:extLst>
                  <a:ext uri="{FF2B5EF4-FFF2-40B4-BE49-F238E27FC236}">
                    <a16:creationId xmlns="" xmlns:a16="http://schemas.microsoft.com/office/drawing/2014/main" id="{116E84E6-CDBF-4571-8BA3-F981868691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51EE14EE-AE62-4058-8E52-70EF8007B8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422A00BC-B1AC-4DB5-8CFE-61ABDEB272B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7" name="Freeform: Shape 56">
              <a:extLst>
                <a:ext uri="{FF2B5EF4-FFF2-40B4-BE49-F238E27FC236}">
                  <a16:creationId xmlns="" xmlns:a16="http://schemas.microsoft.com/office/drawing/2014/main" id="{D692FB9F-D2E4-4C66-BCD8-3EB98044BD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760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Rectangle 348">
            <a:extLst>
              <a:ext uri="{FF2B5EF4-FFF2-40B4-BE49-F238E27FC236}">
                <a16:creationId xmlns="" xmlns:a16="http://schemas.microsoft.com/office/drawing/2014/main" id="{247A131F-D5DE-41A5-B4CF-4F345319B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31" name="Freeform: Shape 350">
            <a:extLst>
              <a:ext uri="{FF2B5EF4-FFF2-40B4-BE49-F238E27FC236}">
                <a16:creationId xmlns="" xmlns:a16="http://schemas.microsoft.com/office/drawing/2014/main" id="{3AF4666D-BD98-40A5-A75F-478B982010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532" name="Freeform: Shape 352">
            <a:extLst>
              <a:ext uri="{FF2B5EF4-FFF2-40B4-BE49-F238E27FC236}">
                <a16:creationId xmlns="" xmlns:a16="http://schemas.microsoft.com/office/drawing/2014/main" id="{68680585-71F9-4721-A998-4974171D2E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533" name="Freeform: Shape 354">
            <a:extLst>
              <a:ext uri="{FF2B5EF4-FFF2-40B4-BE49-F238E27FC236}">
                <a16:creationId xmlns="" xmlns:a16="http://schemas.microsoft.com/office/drawing/2014/main" id="{12BC95C2-2EEC-4F59-ABA8-660B0D059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34" name="Graphic 141">
            <a:extLst>
              <a:ext uri="{FF2B5EF4-FFF2-40B4-BE49-F238E27FC236}">
                <a16:creationId xmlns="" xmlns:a16="http://schemas.microsoft.com/office/drawing/2014/main" id="{03E9870D-4BBA-43AF-8D44-BBADF020C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535" name="Freeform: Shape 357">
              <a:extLst>
                <a:ext uri="{FF2B5EF4-FFF2-40B4-BE49-F238E27FC236}">
                  <a16:creationId xmlns="" xmlns:a16="http://schemas.microsoft.com/office/drawing/2014/main" id="{34BC5055-C77D-43CD-BB1D-A77B6779CD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358">
              <a:extLst>
                <a:ext uri="{FF2B5EF4-FFF2-40B4-BE49-F238E27FC236}">
                  <a16:creationId xmlns="" xmlns:a16="http://schemas.microsoft.com/office/drawing/2014/main" id="{DB12D0B8-9385-489A-85AE-3D14AD0BA2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359">
              <a:extLst>
                <a:ext uri="{FF2B5EF4-FFF2-40B4-BE49-F238E27FC236}">
                  <a16:creationId xmlns="" xmlns:a16="http://schemas.microsoft.com/office/drawing/2014/main" id="{D158A14A-147E-4130-A5E2-38FD84B181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360">
              <a:extLst>
                <a:ext uri="{FF2B5EF4-FFF2-40B4-BE49-F238E27FC236}">
                  <a16:creationId xmlns="" xmlns:a16="http://schemas.microsoft.com/office/drawing/2014/main" id="{75B8B1EB-5E2B-472C-AE60-2EC5961F16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361">
              <a:extLst>
                <a:ext uri="{FF2B5EF4-FFF2-40B4-BE49-F238E27FC236}">
                  <a16:creationId xmlns="" xmlns:a16="http://schemas.microsoft.com/office/drawing/2014/main" id="{B4F5BD77-58D7-4B61-A666-1B4139A63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="" xmlns:a16="http://schemas.microsoft.com/office/drawing/2014/main" id="{F5CBEC6B-EDB6-40B8-8771-E5AF41B8D6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: Shape 363">
              <a:extLst>
                <a:ext uri="{FF2B5EF4-FFF2-40B4-BE49-F238E27FC236}">
                  <a16:creationId xmlns="" xmlns:a16="http://schemas.microsoft.com/office/drawing/2014/main" id="{91BD0EE8-AA47-4044-9251-9F5A4B820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41" name="Graphic 157">
            <a:extLst>
              <a:ext uri="{FF2B5EF4-FFF2-40B4-BE49-F238E27FC236}">
                <a16:creationId xmlns="" xmlns:a16="http://schemas.microsoft.com/office/drawing/2014/main" id="{C3279E8D-2BAA-4CB1-834B-09FADD54D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542" name="Freeform: Shape 366">
              <a:extLst>
                <a:ext uri="{FF2B5EF4-FFF2-40B4-BE49-F238E27FC236}">
                  <a16:creationId xmlns="" xmlns:a16="http://schemas.microsoft.com/office/drawing/2014/main" id="{3456F18E-4F61-486D-9CD6-65B30372C5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: Shape 367">
              <a:extLst>
                <a:ext uri="{FF2B5EF4-FFF2-40B4-BE49-F238E27FC236}">
                  <a16:creationId xmlns="" xmlns:a16="http://schemas.microsoft.com/office/drawing/2014/main" id="{318DDF45-08F0-46B6-A0B7-133735C94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: Shape 368">
              <a:extLst>
                <a:ext uri="{FF2B5EF4-FFF2-40B4-BE49-F238E27FC236}">
                  <a16:creationId xmlns="" xmlns:a16="http://schemas.microsoft.com/office/drawing/2014/main" id="{B9D0CC0F-710D-43F4-BC86-7637674201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: Shape 369">
              <a:extLst>
                <a:ext uri="{FF2B5EF4-FFF2-40B4-BE49-F238E27FC236}">
                  <a16:creationId xmlns="" xmlns:a16="http://schemas.microsoft.com/office/drawing/2014/main" id="{6FB36AB6-CB81-495A-8A33-C0BCE67D6F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: Shape 370">
              <a:extLst>
                <a:ext uri="{FF2B5EF4-FFF2-40B4-BE49-F238E27FC236}">
                  <a16:creationId xmlns="" xmlns:a16="http://schemas.microsoft.com/office/drawing/2014/main" id="{1993F7E6-ABF6-482D-BEA5-B4E607DDB4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="" xmlns:a16="http://schemas.microsoft.com/office/drawing/2014/main" id="{DCA0B097-C21A-40B4-95E4-2FFA9697F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: Shape 372">
              <a:extLst>
                <a:ext uri="{FF2B5EF4-FFF2-40B4-BE49-F238E27FC236}">
                  <a16:creationId xmlns="" xmlns:a16="http://schemas.microsoft.com/office/drawing/2014/main" id="{AB2AF0F5-7EAA-4BAB-8DE2-D84E124170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548" name="Rectangle 374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49" name="Rectangle 376">
            <a:extLst>
              <a:ext uri="{FF2B5EF4-FFF2-40B4-BE49-F238E27FC236}">
                <a16:creationId xmlns=""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50" name="Top left">
            <a:extLst>
              <a:ext uri="{FF2B5EF4-FFF2-40B4-BE49-F238E27FC236}">
                <a16:creationId xmlns="" xmlns:a16="http://schemas.microsoft.com/office/drawing/2014/main" id="{E8ABCFC2-1187-4EFE-87CB-D1ABA0F5D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80" name="Freeform: Shape 379">
              <a:extLst>
                <a:ext uri="{FF2B5EF4-FFF2-40B4-BE49-F238E27FC236}">
                  <a16:creationId xmlns="" xmlns:a16="http://schemas.microsoft.com/office/drawing/2014/main" id="{C4CE539D-89D1-484C-B390-9D6005029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551" name="Freeform: Shape 380">
              <a:extLst>
                <a:ext uri="{FF2B5EF4-FFF2-40B4-BE49-F238E27FC236}">
                  <a16:creationId xmlns="" xmlns:a16="http://schemas.microsoft.com/office/drawing/2014/main" id="{285D0A74-51B8-440F-8ADF-3F2ED1C84B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reeform: Shape 381">
              <a:extLst>
                <a:ext uri="{FF2B5EF4-FFF2-40B4-BE49-F238E27FC236}">
                  <a16:creationId xmlns="" xmlns:a16="http://schemas.microsoft.com/office/drawing/2014/main" id="{A5C9E45B-6B92-475E-8B2E-97729EE8FC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: Shape 382">
              <a:extLst>
                <a:ext uri="{FF2B5EF4-FFF2-40B4-BE49-F238E27FC236}">
                  <a16:creationId xmlns="" xmlns:a16="http://schemas.microsoft.com/office/drawing/2014/main" id="{E7E3A49B-F12C-4355-84DE-0EF54227AA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reeform: Shape 383">
              <a:extLst>
                <a:ext uri="{FF2B5EF4-FFF2-40B4-BE49-F238E27FC236}">
                  <a16:creationId xmlns="" xmlns:a16="http://schemas.microsoft.com/office/drawing/2014/main" id="{3DE6BF50-27B1-444D-9E81-752674A045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Freeform: Shape 384">
              <a:extLst>
                <a:ext uri="{FF2B5EF4-FFF2-40B4-BE49-F238E27FC236}">
                  <a16:creationId xmlns="" xmlns:a16="http://schemas.microsoft.com/office/drawing/2014/main" id="{C8B7A474-F527-47C3-94C4-A0F4462764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Freeform: Shape 385">
              <a:extLst>
                <a:ext uri="{FF2B5EF4-FFF2-40B4-BE49-F238E27FC236}">
                  <a16:creationId xmlns="" xmlns:a16="http://schemas.microsoft.com/office/drawing/2014/main" id="{2D1AF5A9-1A6C-4F55-B975-879BF9EE31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Freeform: Shape 386">
              <a:extLst>
                <a:ext uri="{FF2B5EF4-FFF2-40B4-BE49-F238E27FC236}">
                  <a16:creationId xmlns="" xmlns:a16="http://schemas.microsoft.com/office/drawing/2014/main" id="{1039866D-1864-499B-9BD7-C8178A07F0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685424-C59E-7538-9200-897C1870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75" y="458140"/>
            <a:ext cx="4795282" cy="63084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2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Кухонная утварь (базовые предметы) повара:</a:t>
            </a:r>
            <a:r>
              <a:rPr lang="ru-RU" sz="2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Поварской нож;</a:t>
            </a:r>
            <a:b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Маленький нож;</a:t>
            </a:r>
            <a:b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Хлебный нож;</a:t>
            </a:r>
            <a:b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Разделочная доска;</a:t>
            </a:r>
            <a:b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Сковорода с антипригарным покрытием;</a:t>
            </a:r>
            <a:b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Стальная или чугунная сковорода без покрытия;</a:t>
            </a:r>
            <a:b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Терка;</a:t>
            </a:r>
            <a:b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Набор мисок;</a:t>
            </a:r>
            <a:b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Кастрюля с крышкой и ковш;</a:t>
            </a:r>
            <a:b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Противень;</a:t>
            </a:r>
            <a:b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Набор контейнеров;</a:t>
            </a:r>
            <a:b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Лопатка и ложка;</a:t>
            </a:r>
            <a:b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Венчик;</a:t>
            </a:r>
            <a:b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Толкушка для картофеля;</a:t>
            </a:r>
            <a:b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Дуршлаг;</a:t>
            </a:r>
            <a:b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Кухонные щипцы;</a:t>
            </a:r>
            <a:b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Кухонные ножницы;</a:t>
            </a:r>
            <a:b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Кухонные весы.</a:t>
            </a:r>
            <a:br>
              <a:rPr lang="ru-RU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Объект 13" descr="Изображение выглядит как Бытовая техника, кухонные принадлежности, кухонный прибор, иллюстрац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1FAFE6C3-F26B-9F4F-0212-834834DF6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61" y="2875175"/>
            <a:ext cx="3832544" cy="383254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2" name="Рисунок 21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5D342B3-739C-CAA1-5C3E-2C1A8F2F4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92" y="183724"/>
            <a:ext cx="3941998" cy="390257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21" name="Рисунок 520" descr="Изображение выглядит как рисунок, зарисовка, иллюстрация, мультфильм&#10;&#10;Автоматически созданное описание">
            <a:extLst>
              <a:ext uri="{FF2B5EF4-FFF2-40B4-BE49-F238E27FC236}">
                <a16:creationId xmlns="" xmlns:a16="http://schemas.microsoft.com/office/drawing/2014/main" id="{66D8F643-A489-49E0-B317-59C352F44E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67" y="4277587"/>
            <a:ext cx="1648390" cy="2232787"/>
          </a:xfrm>
          <a:prstGeom prst="rect">
            <a:avLst/>
          </a:prstGeom>
        </p:spPr>
      </p:pic>
      <p:grpSp>
        <p:nvGrpSpPr>
          <p:cNvPr id="389" name="Bottom Right">
            <a:extLst>
              <a:ext uri="{FF2B5EF4-FFF2-40B4-BE49-F238E27FC236}">
                <a16:creationId xmlns="" xmlns:a16="http://schemas.microsoft.com/office/drawing/2014/main" id="{CE5E50B5-764C-4CF0-BE62-6330BDB193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390" name="Graphic 157">
              <a:extLst>
                <a:ext uri="{FF2B5EF4-FFF2-40B4-BE49-F238E27FC236}">
                  <a16:creationId xmlns="" xmlns:a16="http://schemas.microsoft.com/office/drawing/2014/main" id="{9C1BDBFA-B254-41ED-90D6-17F930A079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92" name="Freeform: Shape 391">
                <a:extLst>
                  <a:ext uri="{FF2B5EF4-FFF2-40B4-BE49-F238E27FC236}">
                    <a16:creationId xmlns="" xmlns:a16="http://schemas.microsoft.com/office/drawing/2014/main" id="{1E84A133-F5D3-4950-9DC9-A3DEEEBC95B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8" name="Freeform: Shape 392">
                <a:extLst>
                  <a:ext uri="{FF2B5EF4-FFF2-40B4-BE49-F238E27FC236}">
                    <a16:creationId xmlns="" xmlns:a16="http://schemas.microsoft.com/office/drawing/2014/main" id="{682FFBFE-D99F-4065-9AEC-88E664DB84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9" name="Freeform: Shape 393">
                <a:extLst>
                  <a:ext uri="{FF2B5EF4-FFF2-40B4-BE49-F238E27FC236}">
                    <a16:creationId xmlns="" xmlns:a16="http://schemas.microsoft.com/office/drawing/2014/main" id="{421980AE-6D2C-4DAE-A7A8-520458372D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="" xmlns:a16="http://schemas.microsoft.com/office/drawing/2014/main" id="{63B2229E-2951-41E8-AD53-08D80052380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0" name="Freeform: Shape 395">
                <a:extLst>
                  <a:ext uri="{FF2B5EF4-FFF2-40B4-BE49-F238E27FC236}">
                    <a16:creationId xmlns="" xmlns:a16="http://schemas.microsoft.com/office/drawing/2014/main" id="{82D20C4F-2AC9-44DD-9092-45ACB8A175E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1" name="Freeform: Shape 396">
                <a:extLst>
                  <a:ext uri="{FF2B5EF4-FFF2-40B4-BE49-F238E27FC236}">
                    <a16:creationId xmlns="" xmlns:a16="http://schemas.microsoft.com/office/drawing/2014/main" id="{08C98BF0-6D5F-4454-8756-16602535A0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2" name="Freeform: Shape 397">
                <a:extLst>
                  <a:ext uri="{FF2B5EF4-FFF2-40B4-BE49-F238E27FC236}">
                    <a16:creationId xmlns="" xmlns:a16="http://schemas.microsoft.com/office/drawing/2014/main" id="{B6F1B3E8-AAFA-43AA-9872-DF033CCBF62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91" name="Freeform: Shape 390">
              <a:extLst>
                <a:ext uri="{FF2B5EF4-FFF2-40B4-BE49-F238E27FC236}">
                  <a16:creationId xmlns="" xmlns:a16="http://schemas.microsoft.com/office/drawing/2014/main" id="{ECAE8F4B-267D-4381-A9FD-CEF14AE693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341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16152C-1312-8A1B-371D-52533856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68" y="406552"/>
            <a:ext cx="5589293" cy="160020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Повара трудятся в детских садах, школах, столовых, ресторанах, кафе, воинских частях.</a:t>
            </a:r>
          </a:p>
        </p:txBody>
      </p:sp>
      <p:pic>
        <p:nvPicPr>
          <p:cNvPr id="6" name="Объект 5" descr="Изображение выглядит как рисунок, Быстрое питание, Торт на день рождения, иллюстрац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9772ADEB-7D60-65A9-B933-9A828C5AC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5" y="2355748"/>
            <a:ext cx="3285410" cy="3811589"/>
          </a:xfrm>
        </p:spPr>
      </p:pic>
      <p:pic>
        <p:nvPicPr>
          <p:cNvPr id="8" name="Рисунок 7" descr="Изображение выглядит как улыбка, еда, Быстрое питание, одеж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652316F-4000-1E6F-F197-DF905E1AD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29" y="204280"/>
            <a:ext cx="4451266" cy="36049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рисунок, Мультфильм&#10;&#10;Автоматически созданное описание">
            <a:extLst>
              <a:ext uri="{FF2B5EF4-FFF2-40B4-BE49-F238E27FC236}">
                <a16:creationId xmlns="" xmlns:a16="http://schemas.microsoft.com/office/drawing/2014/main" id="{0CF2C740-2472-0BF2-EE0C-D4BD3F7355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59" y="4132164"/>
            <a:ext cx="3731321" cy="2521556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Человеческое лицо, мультфильм, шляп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9249C03-D766-FDCD-6295-92600D7DF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084" y="532813"/>
            <a:ext cx="2844023" cy="31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7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247A131F-D5DE-41A5-B4CF-4F345319B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3AF4666D-BD98-40A5-A75F-478B982010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68680585-71F9-4721-A998-4974171D2E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="" xmlns:a16="http://schemas.microsoft.com/office/drawing/2014/main" id="{12BC95C2-2EEC-4F59-ABA8-660B0D059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0" name="Graphic 141">
            <a:extLst>
              <a:ext uri="{FF2B5EF4-FFF2-40B4-BE49-F238E27FC236}">
                <a16:creationId xmlns="" xmlns:a16="http://schemas.microsoft.com/office/drawing/2014/main" id="{03E9870D-4BBA-43AF-8D44-BBADF020C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34BC5055-C77D-43CD-BB1D-A77B6779CD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DB12D0B8-9385-489A-85AE-3D14AD0BA2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158A14A-147E-4130-A5E2-38FD84B181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75B8B1EB-5E2B-472C-AE60-2EC5961F16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B4F5BD77-58D7-4B61-A666-1B4139A63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5CBEC6B-EDB6-40B8-8771-E5AF41B8D6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91BD0EE8-AA47-4044-9251-9F5A4B820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9" name="Graphic 157">
            <a:extLst>
              <a:ext uri="{FF2B5EF4-FFF2-40B4-BE49-F238E27FC236}">
                <a16:creationId xmlns="" xmlns:a16="http://schemas.microsoft.com/office/drawing/2014/main" id="{C3279E8D-2BAA-4CB1-834B-09FADD54D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3456F18E-4F61-486D-9CD6-65B30372C5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318DDF45-08F0-46B6-A0B7-133735C94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B9D0CC0F-710D-43F4-BC86-7637674201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6FB36AB6-CB81-495A-8A33-C0BCE67D6F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1993F7E6-ABF6-482D-BEA5-B4E607DDB4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DCA0B097-C21A-40B4-95E4-2FFA9697F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AB2AF0F5-7EAA-4BAB-8DE2-D84E124170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8" name="Rectangle 97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003FED-AAA7-3A55-C105-28F3C8ED2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864" y="1517437"/>
            <a:ext cx="5555858" cy="35653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Повар-кондитер</a:t>
            </a:r>
            <a:r>
              <a:rPr lang="en-US" sz="2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— это специалист в област</a:t>
            </a:r>
            <a:r>
              <a:rPr lang="ru-RU" sz="2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</a:t>
            </a:r>
            <a:r>
              <a:rPr lang="en-US" sz="2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кулинарии, который специализируется на приготовлении десертов, выпечки, кондитерских изделий и сладких блюд. Эта профессия требует творческого подхода к созданию разнообразных сладких шедевров, а также знаний о различных ингредиентах, техниках приготовления и декорирования.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="" xmlns:a16="http://schemas.microsoft.com/office/drawing/2014/main" id="{33AEEDAA-E6E7-5621-74BF-31E25183A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8" y="785542"/>
            <a:ext cx="5248016" cy="5248016"/>
          </a:xfrm>
          <a:prstGeom prst="rect">
            <a:avLst/>
          </a:prstGeom>
        </p:spPr>
      </p:pic>
      <p:grpSp>
        <p:nvGrpSpPr>
          <p:cNvPr id="102" name="Top left">
            <a:extLst>
              <a:ext uri="{FF2B5EF4-FFF2-40B4-BE49-F238E27FC236}">
                <a16:creationId xmlns="" xmlns:a16="http://schemas.microsoft.com/office/drawing/2014/main" id="{49EBBDF7-403B-404C-AE65-6529C4797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B45E4DDE-DABB-4541-B044-FC38949EB6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2D357AD-5163-45F3-A5C7-FD3351A904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8886A53D-82B1-4C65-9DED-59358265BC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B6200E88-1288-40E7-9A66-D513E6CA5F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CB4E4D96-95D8-43F4-90B2-25AC6F6A04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6951A656-8684-49D3-8C63-5513CD7BF0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B248A156-06F4-42AE-871D-4535FF097A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01FD1AA9-14F8-45A8-88C0-28DC94ED4B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2" name="Bottom Right">
            <a:extLst>
              <a:ext uri="{FF2B5EF4-FFF2-40B4-BE49-F238E27FC236}">
                <a16:creationId xmlns="" xmlns:a16="http://schemas.microsoft.com/office/drawing/2014/main" id="{1C0BEBF8-7FFB-422A-98F0-90FF9E7F3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F1B94AB3-A0D6-4DB5-9006-C7F2ABD8AF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14" name="Graphic 157">
              <a:extLst>
                <a:ext uri="{FF2B5EF4-FFF2-40B4-BE49-F238E27FC236}">
                  <a16:creationId xmlns="" xmlns:a16="http://schemas.microsoft.com/office/drawing/2014/main" id="{C59F5611-23BC-435A-A5C0-D4DD891277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713287DA-BE38-4656-B32C-F10B005F006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FBBFD07E-A2BD-4A54-B194-B784DF2655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719B4517-9BB8-4C32-B87D-F5E8CD477E8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EBA9DD75-9D79-4D26-8A36-B5D9BBA74F5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B4EFBFDC-6A43-4413-AC75-13861B0D475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7236E5D8-45CC-41FA-A68C-60842297111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24BED8DA-C8A2-4323-A230-5D354066CA2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AA700AC1-CD4C-4962-B47B-92CDE218AB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895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2">
            <a:extLst>
              <a:ext uri="{FF2B5EF4-FFF2-40B4-BE49-F238E27FC236}">
                <a16:creationId xmlns="" xmlns:a16="http://schemas.microsoft.com/office/drawing/2014/main" id="{247A131F-D5DE-41A5-B4CF-4F345319B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4" name="Freeform: Shape 14">
            <a:extLst>
              <a:ext uri="{FF2B5EF4-FFF2-40B4-BE49-F238E27FC236}">
                <a16:creationId xmlns="" xmlns:a16="http://schemas.microsoft.com/office/drawing/2014/main" id="{3AF4666D-BD98-40A5-A75F-478B982010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5" name="Freeform: Shape 16">
            <a:extLst>
              <a:ext uri="{FF2B5EF4-FFF2-40B4-BE49-F238E27FC236}">
                <a16:creationId xmlns="" xmlns:a16="http://schemas.microsoft.com/office/drawing/2014/main" id="{68680585-71F9-4721-A998-4974171D2E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6" name="Freeform: Shape 18">
            <a:extLst>
              <a:ext uri="{FF2B5EF4-FFF2-40B4-BE49-F238E27FC236}">
                <a16:creationId xmlns="" xmlns:a16="http://schemas.microsoft.com/office/drawing/2014/main" id="{12BC95C2-2EEC-4F59-ABA8-660B0D059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7" name="Graphic 141">
            <a:extLst>
              <a:ext uri="{FF2B5EF4-FFF2-40B4-BE49-F238E27FC236}">
                <a16:creationId xmlns="" xmlns:a16="http://schemas.microsoft.com/office/drawing/2014/main" id="{03E9870D-4BBA-43AF-8D44-BBADF020C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18" name="Freeform: Shape 21">
              <a:extLst>
                <a:ext uri="{FF2B5EF4-FFF2-40B4-BE49-F238E27FC236}">
                  <a16:creationId xmlns="" xmlns:a16="http://schemas.microsoft.com/office/drawing/2014/main" id="{34BC5055-C77D-43CD-BB1D-A77B6779CD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22">
              <a:extLst>
                <a:ext uri="{FF2B5EF4-FFF2-40B4-BE49-F238E27FC236}">
                  <a16:creationId xmlns="" xmlns:a16="http://schemas.microsoft.com/office/drawing/2014/main" id="{DB12D0B8-9385-489A-85AE-3D14AD0BA2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23">
              <a:extLst>
                <a:ext uri="{FF2B5EF4-FFF2-40B4-BE49-F238E27FC236}">
                  <a16:creationId xmlns="" xmlns:a16="http://schemas.microsoft.com/office/drawing/2014/main" id="{D158A14A-147E-4130-A5E2-38FD84B181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24">
              <a:extLst>
                <a:ext uri="{FF2B5EF4-FFF2-40B4-BE49-F238E27FC236}">
                  <a16:creationId xmlns="" xmlns:a16="http://schemas.microsoft.com/office/drawing/2014/main" id="{75B8B1EB-5E2B-472C-AE60-2EC5961F16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25">
              <a:extLst>
                <a:ext uri="{FF2B5EF4-FFF2-40B4-BE49-F238E27FC236}">
                  <a16:creationId xmlns="" xmlns:a16="http://schemas.microsoft.com/office/drawing/2014/main" id="{B4F5BD77-58D7-4B61-A666-1B4139A63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26">
              <a:extLst>
                <a:ext uri="{FF2B5EF4-FFF2-40B4-BE49-F238E27FC236}">
                  <a16:creationId xmlns="" xmlns:a16="http://schemas.microsoft.com/office/drawing/2014/main" id="{F5CBEC6B-EDB6-40B8-8771-E5AF41B8D6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27">
              <a:extLst>
                <a:ext uri="{FF2B5EF4-FFF2-40B4-BE49-F238E27FC236}">
                  <a16:creationId xmlns="" xmlns:a16="http://schemas.microsoft.com/office/drawing/2014/main" id="{91BD0EE8-AA47-4044-9251-9F5A4B820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5" name="Graphic 157">
            <a:extLst>
              <a:ext uri="{FF2B5EF4-FFF2-40B4-BE49-F238E27FC236}">
                <a16:creationId xmlns="" xmlns:a16="http://schemas.microsoft.com/office/drawing/2014/main" id="{C3279E8D-2BAA-4CB1-834B-09FADD54D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26" name="Freeform: Shape 30">
              <a:extLst>
                <a:ext uri="{FF2B5EF4-FFF2-40B4-BE49-F238E27FC236}">
                  <a16:creationId xmlns="" xmlns:a16="http://schemas.microsoft.com/office/drawing/2014/main" id="{3456F18E-4F61-486D-9CD6-65B30372C5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31">
              <a:extLst>
                <a:ext uri="{FF2B5EF4-FFF2-40B4-BE49-F238E27FC236}">
                  <a16:creationId xmlns="" xmlns:a16="http://schemas.microsoft.com/office/drawing/2014/main" id="{318DDF45-08F0-46B6-A0B7-133735C94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32">
              <a:extLst>
                <a:ext uri="{FF2B5EF4-FFF2-40B4-BE49-F238E27FC236}">
                  <a16:creationId xmlns="" xmlns:a16="http://schemas.microsoft.com/office/drawing/2014/main" id="{B9D0CC0F-710D-43F4-BC86-7637674201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33">
              <a:extLst>
                <a:ext uri="{FF2B5EF4-FFF2-40B4-BE49-F238E27FC236}">
                  <a16:creationId xmlns="" xmlns:a16="http://schemas.microsoft.com/office/drawing/2014/main" id="{6FB36AB6-CB81-495A-8A33-C0BCE67D6F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34">
              <a:extLst>
                <a:ext uri="{FF2B5EF4-FFF2-40B4-BE49-F238E27FC236}">
                  <a16:creationId xmlns="" xmlns:a16="http://schemas.microsoft.com/office/drawing/2014/main" id="{1993F7E6-ABF6-482D-BEA5-B4E607DDB4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35">
              <a:extLst>
                <a:ext uri="{FF2B5EF4-FFF2-40B4-BE49-F238E27FC236}">
                  <a16:creationId xmlns="" xmlns:a16="http://schemas.microsoft.com/office/drawing/2014/main" id="{DCA0B097-C21A-40B4-95E4-2FFA9697F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36">
              <a:extLst>
                <a:ext uri="{FF2B5EF4-FFF2-40B4-BE49-F238E27FC236}">
                  <a16:creationId xmlns="" xmlns:a16="http://schemas.microsoft.com/office/drawing/2014/main" id="{AB2AF0F5-7EAA-4BAB-8DE2-D84E124170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33" name="Rectangle 38">
            <a:extLst>
              <a:ext uri="{FF2B5EF4-FFF2-40B4-BE49-F238E27FC236}">
                <a16:creationId xmlns="" xmlns:a16="http://schemas.microsoft.com/office/drawing/2014/main" id="{8651CFA9-6065-4243-AC48-858E35978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4" name="Rectangle 40">
            <a:extLst>
              <a:ext uri="{FF2B5EF4-FFF2-40B4-BE49-F238E27FC236}">
                <a16:creationId xmlns="" xmlns:a16="http://schemas.microsoft.com/office/drawing/2014/main" id="{37962AE0-6A1C-4B76-9D52-10E5E6D7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5" name="Top left">
            <a:extLst>
              <a:ext uri="{FF2B5EF4-FFF2-40B4-BE49-F238E27FC236}">
                <a16:creationId xmlns="" xmlns:a16="http://schemas.microsoft.com/office/drawing/2014/main" id="{E8ABCFC2-1187-4EFE-87CB-D1ABA0F5D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36" name="Freeform: Shape 43">
              <a:extLst>
                <a:ext uri="{FF2B5EF4-FFF2-40B4-BE49-F238E27FC236}">
                  <a16:creationId xmlns="" xmlns:a16="http://schemas.microsoft.com/office/drawing/2014/main" id="{C4CE539D-89D1-484C-B390-9D6005029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37" name="Freeform: Shape 44">
              <a:extLst>
                <a:ext uri="{FF2B5EF4-FFF2-40B4-BE49-F238E27FC236}">
                  <a16:creationId xmlns="" xmlns:a16="http://schemas.microsoft.com/office/drawing/2014/main" id="{285D0A74-51B8-440F-8ADF-3F2ED1C84B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45">
              <a:extLst>
                <a:ext uri="{FF2B5EF4-FFF2-40B4-BE49-F238E27FC236}">
                  <a16:creationId xmlns="" xmlns:a16="http://schemas.microsoft.com/office/drawing/2014/main" id="{A5C9E45B-6B92-475E-8B2E-97729EE8FC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46">
              <a:extLst>
                <a:ext uri="{FF2B5EF4-FFF2-40B4-BE49-F238E27FC236}">
                  <a16:creationId xmlns="" xmlns:a16="http://schemas.microsoft.com/office/drawing/2014/main" id="{E7E3A49B-F12C-4355-84DE-0EF54227AA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47">
              <a:extLst>
                <a:ext uri="{FF2B5EF4-FFF2-40B4-BE49-F238E27FC236}">
                  <a16:creationId xmlns="" xmlns:a16="http://schemas.microsoft.com/office/drawing/2014/main" id="{3DE6BF50-27B1-444D-9E81-752674A045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48">
              <a:extLst>
                <a:ext uri="{FF2B5EF4-FFF2-40B4-BE49-F238E27FC236}">
                  <a16:creationId xmlns="" xmlns:a16="http://schemas.microsoft.com/office/drawing/2014/main" id="{C8B7A474-F527-47C3-94C4-A0F4462764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49">
              <a:extLst>
                <a:ext uri="{FF2B5EF4-FFF2-40B4-BE49-F238E27FC236}">
                  <a16:creationId xmlns="" xmlns:a16="http://schemas.microsoft.com/office/drawing/2014/main" id="{2D1AF5A9-1A6C-4F55-B975-879BF9EE31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50">
              <a:extLst>
                <a:ext uri="{FF2B5EF4-FFF2-40B4-BE49-F238E27FC236}">
                  <a16:creationId xmlns="" xmlns:a16="http://schemas.microsoft.com/office/drawing/2014/main" id="{1039866D-1864-499B-9BD7-C8178A07F0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5FE8F9-AED0-3EF4-4F1F-E59A1323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817" y="318545"/>
            <a:ext cx="6781942" cy="330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ru-RU" sz="22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Пекарь</a:t>
            </a:r>
            <a:r>
              <a:rPr lang="ru-RU" sz="2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― это специалист, отвечающий за процесс выпекания хлеба и различных хлебобулочных изделий. Он может трудиться как в небольших пекарнях, так и на крупных предприятиях общественного питания. </a:t>
            </a:r>
            <a:endParaRPr lang="en-US" sz="2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A49F871F-A9C5-6D1C-2E52-F9C4473E0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24" y="1225485"/>
            <a:ext cx="2892798" cy="5381958"/>
          </a:xfrm>
          <a:prstGeom prst="rect">
            <a:avLst/>
          </a:prstGeom>
        </p:spPr>
      </p:pic>
      <p:pic>
        <p:nvPicPr>
          <p:cNvPr id="6" name="Объект 5" descr="Изображение выглядит как Предметная фотография, еда, хлеб&#10;&#10;Автоматически созданное описание">
            <a:extLst>
              <a:ext uri="{FF2B5EF4-FFF2-40B4-BE49-F238E27FC236}">
                <a16:creationId xmlns="" xmlns:a16="http://schemas.microsoft.com/office/drawing/2014/main" id="{E5F235A6-6C09-BE55-1E6E-B09C76094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5" y="2986578"/>
            <a:ext cx="5854599" cy="3746942"/>
          </a:xfrm>
          <a:prstGeom prst="rect">
            <a:avLst/>
          </a:prstGeom>
        </p:spPr>
      </p:pic>
      <p:grpSp>
        <p:nvGrpSpPr>
          <p:cNvPr id="144" name="Bottom Right">
            <a:extLst>
              <a:ext uri="{FF2B5EF4-FFF2-40B4-BE49-F238E27FC236}">
                <a16:creationId xmlns="" xmlns:a16="http://schemas.microsoft.com/office/drawing/2014/main" id="{CE5E50B5-764C-4CF0-BE62-6330BDB193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4" name="Graphic 157">
              <a:extLst>
                <a:ext uri="{FF2B5EF4-FFF2-40B4-BE49-F238E27FC236}">
                  <a16:creationId xmlns="" xmlns:a16="http://schemas.microsoft.com/office/drawing/2014/main" id="{9C1BDBFA-B254-41ED-90D6-17F930A079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1E84A133-F5D3-4950-9DC9-A3DEEEBC95B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56">
                <a:extLst>
                  <a:ext uri="{FF2B5EF4-FFF2-40B4-BE49-F238E27FC236}">
                    <a16:creationId xmlns="" xmlns:a16="http://schemas.microsoft.com/office/drawing/2014/main" id="{682FFBFE-D99F-4065-9AEC-88E664DB84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57">
                <a:extLst>
                  <a:ext uri="{FF2B5EF4-FFF2-40B4-BE49-F238E27FC236}">
                    <a16:creationId xmlns="" xmlns:a16="http://schemas.microsoft.com/office/drawing/2014/main" id="{421980AE-6D2C-4DAE-A7A8-520458372D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63B2229E-2951-41E8-AD53-08D80052380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59">
                <a:extLst>
                  <a:ext uri="{FF2B5EF4-FFF2-40B4-BE49-F238E27FC236}">
                    <a16:creationId xmlns="" xmlns:a16="http://schemas.microsoft.com/office/drawing/2014/main" id="{82D20C4F-2AC9-44DD-9092-45ACB8A175E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60">
                <a:extLst>
                  <a:ext uri="{FF2B5EF4-FFF2-40B4-BE49-F238E27FC236}">
                    <a16:creationId xmlns="" xmlns:a16="http://schemas.microsoft.com/office/drawing/2014/main" id="{08C98BF0-6D5F-4454-8756-16602535A07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61">
                <a:extLst>
                  <a:ext uri="{FF2B5EF4-FFF2-40B4-BE49-F238E27FC236}">
                    <a16:creationId xmlns="" xmlns:a16="http://schemas.microsoft.com/office/drawing/2014/main" id="{B6F1B3E8-AAFA-43AA-9872-DF033CCBF62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ECAE8F4B-267D-4381-A9FD-CEF14AE693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701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DA6655DC-17B4-70F9-C43D-1CF7B3CE4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57" y="889630"/>
            <a:ext cx="5389710" cy="5389710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6C1E5C-5B8B-FFD5-1D29-DF4048F3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538" y="1956078"/>
            <a:ext cx="3932237" cy="2945843"/>
          </a:xfrm>
        </p:spPr>
        <p:txBody>
          <a:bodyPr>
            <a:noAutofit/>
          </a:bodyPr>
          <a:lstStyle/>
          <a:p>
            <a:pPr algn="just"/>
            <a:r>
              <a:rPr lang="ru-RU" sz="2400" b="0" i="0" dirty="0">
                <a:solidFill>
                  <a:srgbClr val="FF0000"/>
                </a:solidFill>
                <a:effectLst/>
              </a:rPr>
              <a:t>Пиццамейкер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— это повар, который специализируется на изготовлении пиццы. Он работает в ресторанах и кафе, а также службах доставки готовых блюд.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7341780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216</Words>
  <Application>Microsoft Office PowerPoint</Application>
  <PresentationFormat>Произвольный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ExploreVTI</vt:lpstr>
      <vt:lpstr>Презентация PowerPoint</vt:lpstr>
      <vt:lpstr>Презентация PowerPoint</vt:lpstr>
      <vt:lpstr>Повар – это человек, профессией которого является приготовление пищи.  Повар готовит супы, вторые блюда, кондитерские изделия, напитки и другую пищу. Знает, как правильно хранить продукты, готовить разные блюда по рецептам и умеет оформлять приготовленное. </vt:lpstr>
      <vt:lpstr>Традиционна одежда повара состоит из колпака, двубортной куртки, платка (галстука), фартука и брюк.</vt:lpstr>
      <vt:lpstr>Кухонная утварь (базовые предметы) повара: - Поварской нож; - Маленький нож; - Хлебный нож; - Разделочная доска; - Сковорода с антипригарным покрытием; - Стальная или чугунная сковорода без покрытия; - Терка; - Набор мисок; - Кастрюля с крышкой и ковш; - Противень; - Набор контейнеров; - Лопатка и ложка; - Венчик; - Толкушка для картофеля; - Дуршлаг; - Кухонные щипцы; - Кухонные ножницы; - Кухонные весы. </vt:lpstr>
      <vt:lpstr>Повара трудятся в детских садах, школах, столовых, ресторанах, кафе, воинских частях.</vt:lpstr>
      <vt:lpstr>Повар-кондитер — это специалист в области кулинарии, который специализируется на приготовлении десертов, выпечки, кондитерских изделий и сладких блюд. Эта профессия требует творческого подхода к созданию разнообразных сладких шедевров, а также знаний о различных ингредиентах, техниках приготовления и декорирования.</vt:lpstr>
      <vt:lpstr>Пекарь ― это специалист, отвечающий за процесс выпекания хлеба и различных хлебобулочных изделий. Он может трудиться как в небольших пекарнях, так и на крупных предприятиях общественного питания. </vt:lpstr>
      <vt:lpstr>Пиццамейкер — это повар, который специализируется на изготовлении пиццы. Он работает в ресторанах и кафе, а также службах доставки готовых блюд.</vt:lpstr>
      <vt:lpstr>Кок — это судовой повар (офицерский или командный), специальное звание матроса-мастерового, готовящего пищу на военных кораблях.</vt:lpstr>
      <vt:lpstr>Когда я выросту, я мечтаю стать поваром, потому что просто обожаю готовить! Сейчас, без посторонней помощи я могу испечь печенье, шарлотку, творожные конфеты, пожарить яйца. А однажды я даже посещала мастер класс по выпечке. </vt:lpstr>
      <vt:lpstr>Самый главный он в столовой. Кто еду готовит? - Повар.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повар</dc:title>
  <dc:creator>Ольга Корякина</dc:creator>
  <cp:lastModifiedBy>1</cp:lastModifiedBy>
  <cp:revision>3</cp:revision>
  <dcterms:created xsi:type="dcterms:W3CDTF">2024-04-24T12:00:22Z</dcterms:created>
  <dcterms:modified xsi:type="dcterms:W3CDTF">2024-04-25T12:49:07Z</dcterms:modified>
</cp:coreProperties>
</file>