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9"/>
  </p:notesMasterIdLst>
  <p:handoutMasterIdLst>
    <p:handoutMasterId r:id="rId10"/>
  </p:handoutMasterIdLst>
  <p:sldIdLst>
    <p:sldId id="432" r:id="rId2"/>
    <p:sldId id="565" r:id="rId3"/>
    <p:sldId id="568" r:id="rId4"/>
    <p:sldId id="493" r:id="rId5"/>
    <p:sldId id="592" r:id="rId6"/>
    <p:sldId id="593" r:id="rId7"/>
    <p:sldId id="564" r:id="rId8"/>
  </p:sldIdLst>
  <p:sldSz cx="9144000" cy="5143500" type="screen16x9"/>
  <p:notesSz cx="6858000" cy="9144000"/>
  <p:defaultTextStyle>
    <a:defPPr>
      <a:defRPr lang="ru-RU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itchFamily="34" charset="0"/>
        <a:ea typeface="+mn-ea"/>
        <a:cs typeface="+mn-cs"/>
        <a:sym typeface="Calibri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itchFamily="34" charset="0"/>
        <a:ea typeface="+mn-ea"/>
        <a:cs typeface="+mn-cs"/>
        <a:sym typeface="Calibri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itchFamily="34" charset="0"/>
        <a:ea typeface="+mn-ea"/>
        <a:cs typeface="+mn-cs"/>
        <a:sym typeface="Calibri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itchFamily="34" charset="0"/>
        <a:ea typeface="+mn-ea"/>
        <a:cs typeface="+mn-cs"/>
        <a:sym typeface="Calibri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itchFamily="34" charset="0"/>
        <a:ea typeface="+mn-ea"/>
        <a:cs typeface="+mn-cs"/>
        <a:sym typeface="Calibri" pitchFamily="34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Calibri" pitchFamily="34" charset="0"/>
        <a:ea typeface="+mn-ea"/>
        <a:cs typeface="+mn-cs"/>
        <a:sym typeface="Calibri" pitchFamily="34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Calibri" pitchFamily="34" charset="0"/>
        <a:ea typeface="+mn-ea"/>
        <a:cs typeface="+mn-cs"/>
        <a:sym typeface="Calibri" pitchFamily="34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Calibri" pitchFamily="34" charset="0"/>
        <a:ea typeface="+mn-ea"/>
        <a:cs typeface="+mn-cs"/>
        <a:sym typeface="Calibri" pitchFamily="34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Calibri" pitchFamily="34" charset="0"/>
        <a:ea typeface="+mn-ea"/>
        <a:cs typeface="+mn-cs"/>
        <a:sym typeface="Calibri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2D"/>
    <a:srgbClr val="22974F"/>
    <a:srgbClr val="00A4DB"/>
    <a:srgbClr val="7E398B"/>
    <a:srgbClr val="F69200"/>
    <a:srgbClr val="424242"/>
    <a:srgbClr val="009F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4" autoAdjust="0"/>
    <p:restoredTop sz="86380" autoAdjust="0"/>
  </p:normalViewPr>
  <p:slideViewPr>
    <p:cSldViewPr snapToGrid="0" snapToObjects="1">
      <p:cViewPr varScale="1">
        <p:scale>
          <a:sx n="103" d="100"/>
          <a:sy n="103" d="100"/>
        </p:scale>
        <p:origin x="1014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'Промежуточный мониторинг -1'!$A$40</c:f>
              <c:strCache>
                <c:ptCount val="1"/>
                <c:pt idx="0">
                  <c:v>Графическая модель соотношения типов образовательной среды</c:v>
                </c:pt>
              </c:strCache>
            </c:strRef>
          </c:tx>
          <c:spPr>
            <a:ln w="57150"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'Промежуточный мониторинг -1'!$A$43:$A$46</c:f>
              <c:strCache>
                <c:ptCount val="4"/>
                <c:pt idx="0">
                  <c:v>Активность</c:v>
                </c:pt>
                <c:pt idx="1">
                  <c:v>Зависимость</c:v>
                </c:pt>
                <c:pt idx="2">
                  <c:v>Пассивность</c:v>
                </c:pt>
                <c:pt idx="3">
                  <c:v>Свобода</c:v>
                </c:pt>
              </c:strCache>
            </c:strRef>
          </c:cat>
          <c:val>
            <c:numRef>
              <c:f>'Промежуточный мониторинг -1'!$B$43:$B$46</c:f>
              <c:numCache>
                <c:formatCode>0</c:formatCode>
                <c:ptCount val="4"/>
                <c:pt idx="0">
                  <c:v>52</c:v>
                </c:pt>
                <c:pt idx="1">
                  <c:v>54</c:v>
                </c:pt>
                <c:pt idx="2">
                  <c:v>48</c:v>
                </c:pt>
                <c:pt idx="3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B7-42BB-AC14-AFBF8A368CD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99488128"/>
        <c:axId val="99489664"/>
      </c:radarChart>
      <c:catAx>
        <c:axId val="99488128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crossAx val="99489664"/>
        <c:crosses val="autoZero"/>
        <c:auto val="1"/>
        <c:lblAlgn val="ctr"/>
        <c:lblOffset val="100"/>
        <c:noMultiLvlLbl val="0"/>
      </c:catAx>
      <c:valAx>
        <c:axId val="99489664"/>
        <c:scaling>
          <c:orientation val="minMax"/>
          <c:max val="100"/>
          <c:min val="0"/>
        </c:scaling>
        <c:delete val="0"/>
        <c:axPos val="l"/>
        <c:majorGridlines/>
        <c:minorGridlines/>
        <c:numFmt formatCode="0" sourceLinked="1"/>
        <c:majorTickMark val="none"/>
        <c:minorTickMark val="none"/>
        <c:tickLblPos val="nextTo"/>
        <c:crossAx val="9948812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'Промежуточный мониторинг -1'!$A$40</c:f>
              <c:strCache>
                <c:ptCount val="1"/>
                <c:pt idx="0">
                  <c:v>Графическая модель соотношения типов образовательной среды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'Промежуточный мониторинг -1'!$A$49:$A$52</c:f>
              <c:strCache>
                <c:ptCount val="4"/>
                <c:pt idx="0">
                  <c:v>Догматическая среда</c:v>
                </c:pt>
                <c:pt idx="1">
                  <c:v>Карьерная среда</c:v>
                </c:pt>
                <c:pt idx="2">
                  <c:v>Творческая среда</c:v>
                </c:pt>
                <c:pt idx="3">
                  <c:v>Безмятежная среда</c:v>
                </c:pt>
              </c:strCache>
            </c:strRef>
          </c:cat>
          <c:val>
            <c:numRef>
              <c:f>'Промежуточный мониторинг -1'!$B$49:$B$52</c:f>
              <c:numCache>
                <c:formatCode>0</c:formatCode>
                <c:ptCount val="4"/>
                <c:pt idx="0">
                  <c:v>25.92</c:v>
                </c:pt>
                <c:pt idx="1">
                  <c:v>28.08</c:v>
                </c:pt>
                <c:pt idx="2">
                  <c:v>25.48</c:v>
                </c:pt>
                <c:pt idx="3">
                  <c:v>23.52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72-486C-9286-21A167D9635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zero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radarChart>
        <c:radarStyle val="marker"/>
        <c:varyColors val="0"/>
        <c:ser>
          <c:idx val="0"/>
          <c:order val="0"/>
          <c:cat>
            <c:strRef>
              <c:f>'Промежуточный мониторинг -1'!$A$75:$A$86</c:f>
              <c:strCache>
                <c:ptCount val="12"/>
                <c:pt idx="0">
                  <c:v>Широта</c:v>
                </c:pt>
                <c:pt idx="1">
                  <c:v>Интенсивность</c:v>
                </c:pt>
                <c:pt idx="2">
                  <c:v>Осознаваемость</c:v>
                </c:pt>
                <c:pt idx="3">
                  <c:v>Обобщенность</c:v>
                </c:pt>
                <c:pt idx="4">
                  <c:v>Эмоциональность</c:v>
                </c:pt>
                <c:pt idx="5">
                  <c:v>Доминантность</c:v>
                </c:pt>
                <c:pt idx="6">
                  <c:v>Когерентность</c:v>
                </c:pt>
                <c:pt idx="7">
                  <c:v>Активность</c:v>
                </c:pt>
                <c:pt idx="8">
                  <c:v>Мобильность</c:v>
                </c:pt>
                <c:pt idx="9">
                  <c:v>Структурированность</c:v>
                </c:pt>
                <c:pt idx="10">
                  <c:v>Безопасность</c:v>
                </c:pt>
                <c:pt idx="11">
                  <c:v>Устойчивость</c:v>
                </c:pt>
              </c:strCache>
            </c:strRef>
          </c:cat>
          <c:val>
            <c:numRef>
              <c:f>'Промежуточный мониторинг -1'!$B$75:$B$86</c:f>
              <c:numCache>
                <c:formatCode>General</c:formatCode>
                <c:ptCount val="12"/>
                <c:pt idx="0">
                  <c:v>5.6</c:v>
                </c:pt>
                <c:pt idx="1">
                  <c:v>5.9</c:v>
                </c:pt>
                <c:pt idx="2">
                  <c:v>5.9</c:v>
                </c:pt>
                <c:pt idx="3">
                  <c:v>7.3</c:v>
                </c:pt>
                <c:pt idx="4">
                  <c:v>2.4</c:v>
                </c:pt>
                <c:pt idx="5">
                  <c:v>4.9000000000000004</c:v>
                </c:pt>
                <c:pt idx="6">
                  <c:v>2.6</c:v>
                </c:pt>
                <c:pt idx="7">
                  <c:v>3.2</c:v>
                </c:pt>
                <c:pt idx="8">
                  <c:v>5.9</c:v>
                </c:pt>
                <c:pt idx="9">
                  <c:v>4.9000000000000004</c:v>
                </c:pt>
                <c:pt idx="10">
                  <c:v>5.3</c:v>
                </c:pt>
                <c:pt idx="11">
                  <c:v>9.1999999999999993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B9-4FAA-A152-F9648FB72D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9936896"/>
        <c:axId val="99553664"/>
      </c:radarChart>
      <c:catAx>
        <c:axId val="99936896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crossAx val="99553664"/>
        <c:crosses val="autoZero"/>
        <c:auto val="1"/>
        <c:lblAlgn val="ctr"/>
        <c:lblOffset val="100"/>
        <c:noMultiLvlLbl val="0"/>
      </c:catAx>
      <c:valAx>
        <c:axId val="99553664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9993689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radarChart>
        <c:radarStyle val="marker"/>
        <c:varyColors val="0"/>
        <c:ser>
          <c:idx val="0"/>
          <c:order val="0"/>
          <c:tx>
            <c:v>Руководитель/Директор</c:v>
          </c:tx>
          <c:cat>
            <c:strRef>
              <c:f>'Промежуточный мониторинг -1'!$A$110:$A$121</c:f>
              <c:strCache>
                <c:ptCount val="12"/>
                <c:pt idx="0">
                  <c:v>Широта</c:v>
                </c:pt>
                <c:pt idx="1">
                  <c:v>Интенсивность</c:v>
                </c:pt>
                <c:pt idx="2">
                  <c:v>Осознаваемость</c:v>
                </c:pt>
                <c:pt idx="3">
                  <c:v>Обобщенность</c:v>
                </c:pt>
                <c:pt idx="4">
                  <c:v>Эмоциональность</c:v>
                </c:pt>
                <c:pt idx="5">
                  <c:v>Доминантность</c:v>
                </c:pt>
                <c:pt idx="6">
                  <c:v>Когерентность</c:v>
                </c:pt>
                <c:pt idx="7">
                  <c:v>Активность</c:v>
                </c:pt>
                <c:pt idx="8">
                  <c:v>Мобильность</c:v>
                </c:pt>
                <c:pt idx="9">
                  <c:v>Структурированность</c:v>
                </c:pt>
                <c:pt idx="10">
                  <c:v>Безопасность</c:v>
                </c:pt>
                <c:pt idx="11">
                  <c:v>Устойчивость</c:v>
                </c:pt>
              </c:strCache>
            </c:strRef>
          </c:cat>
          <c:val>
            <c:numRef>
              <c:f>'Промежуточный мониторинг -1'!$B$110:$B$121</c:f>
              <c:numCache>
                <c:formatCode>General</c:formatCode>
                <c:ptCount val="12"/>
                <c:pt idx="0">
                  <c:v>8.1</c:v>
                </c:pt>
                <c:pt idx="1">
                  <c:v>7.7</c:v>
                </c:pt>
                <c:pt idx="2">
                  <c:v>7.7</c:v>
                </c:pt>
                <c:pt idx="3">
                  <c:v>6.9</c:v>
                </c:pt>
                <c:pt idx="4">
                  <c:v>5.5</c:v>
                </c:pt>
                <c:pt idx="5">
                  <c:v>9.1</c:v>
                </c:pt>
                <c:pt idx="6">
                  <c:v>6.2</c:v>
                </c:pt>
                <c:pt idx="7">
                  <c:v>7.6</c:v>
                </c:pt>
                <c:pt idx="8">
                  <c:v>9.3000000000000007</c:v>
                </c:pt>
                <c:pt idx="9">
                  <c:v>5.4</c:v>
                </c:pt>
                <c:pt idx="10">
                  <c:v>8.4</c:v>
                </c:pt>
                <c:pt idx="11">
                  <c:v>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70-4DED-9A42-9E04CD46CABE}"/>
            </c:ext>
          </c:extLst>
        </c:ser>
        <c:ser>
          <c:idx val="1"/>
          <c:order val="1"/>
          <c:tx>
            <c:v>Администрация</c:v>
          </c:tx>
          <c:cat>
            <c:strRef>
              <c:f>'Промежуточный мониторинг -1'!$A$110:$A$121</c:f>
              <c:strCache>
                <c:ptCount val="12"/>
                <c:pt idx="0">
                  <c:v>Широта</c:v>
                </c:pt>
                <c:pt idx="1">
                  <c:v>Интенсивность</c:v>
                </c:pt>
                <c:pt idx="2">
                  <c:v>Осознаваемость</c:v>
                </c:pt>
                <c:pt idx="3">
                  <c:v>Обобщенность</c:v>
                </c:pt>
                <c:pt idx="4">
                  <c:v>Эмоциональность</c:v>
                </c:pt>
                <c:pt idx="5">
                  <c:v>Доминантность</c:v>
                </c:pt>
                <c:pt idx="6">
                  <c:v>Когерентность</c:v>
                </c:pt>
                <c:pt idx="7">
                  <c:v>Активность</c:v>
                </c:pt>
                <c:pt idx="8">
                  <c:v>Мобильность</c:v>
                </c:pt>
                <c:pt idx="9">
                  <c:v>Структурированность</c:v>
                </c:pt>
                <c:pt idx="10">
                  <c:v>Безопасность</c:v>
                </c:pt>
                <c:pt idx="11">
                  <c:v>Устойчивость</c:v>
                </c:pt>
              </c:strCache>
            </c:strRef>
          </c:cat>
          <c:val>
            <c:numRef>
              <c:f>'Промежуточный мониторинг -1'!$C$110:$C$121</c:f>
              <c:numCache>
                <c:formatCode>General</c:formatCode>
                <c:ptCount val="12"/>
                <c:pt idx="0">
                  <c:v>8.3000000000000007</c:v>
                </c:pt>
                <c:pt idx="1">
                  <c:v>7.7</c:v>
                </c:pt>
                <c:pt idx="2">
                  <c:v>7.6</c:v>
                </c:pt>
                <c:pt idx="3">
                  <c:v>7.2</c:v>
                </c:pt>
                <c:pt idx="4">
                  <c:v>4.7</c:v>
                </c:pt>
                <c:pt idx="5">
                  <c:v>7.3</c:v>
                </c:pt>
                <c:pt idx="6">
                  <c:v>6.4</c:v>
                </c:pt>
                <c:pt idx="7">
                  <c:v>8.3000000000000007</c:v>
                </c:pt>
                <c:pt idx="8">
                  <c:v>6.2</c:v>
                </c:pt>
                <c:pt idx="9">
                  <c:v>5.2</c:v>
                </c:pt>
                <c:pt idx="10">
                  <c:v>7.9</c:v>
                </c:pt>
                <c:pt idx="1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70-4DED-9A42-9E04CD46CABE}"/>
            </c:ext>
          </c:extLst>
        </c:ser>
        <c:ser>
          <c:idx val="2"/>
          <c:order val="2"/>
          <c:tx>
            <c:v>Педагоги</c:v>
          </c:tx>
          <c:cat>
            <c:strRef>
              <c:f>'Промежуточный мониторинг -1'!$A$110:$A$121</c:f>
              <c:strCache>
                <c:ptCount val="12"/>
                <c:pt idx="0">
                  <c:v>Широта</c:v>
                </c:pt>
                <c:pt idx="1">
                  <c:v>Интенсивность</c:v>
                </c:pt>
                <c:pt idx="2">
                  <c:v>Осознаваемость</c:v>
                </c:pt>
                <c:pt idx="3">
                  <c:v>Обобщенность</c:v>
                </c:pt>
                <c:pt idx="4">
                  <c:v>Эмоциональность</c:v>
                </c:pt>
                <c:pt idx="5">
                  <c:v>Доминантность</c:v>
                </c:pt>
                <c:pt idx="6">
                  <c:v>Когерентность</c:v>
                </c:pt>
                <c:pt idx="7">
                  <c:v>Активность</c:v>
                </c:pt>
                <c:pt idx="8">
                  <c:v>Мобильность</c:v>
                </c:pt>
                <c:pt idx="9">
                  <c:v>Структурированность</c:v>
                </c:pt>
                <c:pt idx="10">
                  <c:v>Безопасность</c:v>
                </c:pt>
                <c:pt idx="11">
                  <c:v>Устойчивость</c:v>
                </c:pt>
              </c:strCache>
            </c:strRef>
          </c:cat>
          <c:val>
            <c:numRef>
              <c:f>'Промежуточный мониторинг -1'!$D$110:$D$121</c:f>
              <c:numCache>
                <c:formatCode>General</c:formatCode>
                <c:ptCount val="12"/>
                <c:pt idx="0">
                  <c:v>7.2</c:v>
                </c:pt>
                <c:pt idx="1">
                  <c:v>5.8</c:v>
                </c:pt>
                <c:pt idx="2">
                  <c:v>5</c:v>
                </c:pt>
                <c:pt idx="3">
                  <c:v>3.2</c:v>
                </c:pt>
                <c:pt idx="4">
                  <c:v>4.5</c:v>
                </c:pt>
                <c:pt idx="5">
                  <c:v>6.1</c:v>
                </c:pt>
                <c:pt idx="6">
                  <c:v>5.6</c:v>
                </c:pt>
                <c:pt idx="7">
                  <c:v>5.2</c:v>
                </c:pt>
                <c:pt idx="8">
                  <c:v>3.6</c:v>
                </c:pt>
                <c:pt idx="9">
                  <c:v>5</c:v>
                </c:pt>
                <c:pt idx="10">
                  <c:v>5.8</c:v>
                </c:pt>
                <c:pt idx="1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70-4DED-9A42-9E04CD46CABE}"/>
            </c:ext>
          </c:extLst>
        </c:ser>
        <c:ser>
          <c:idx val="3"/>
          <c:order val="3"/>
          <c:tx>
            <c:v>Родители</c:v>
          </c:tx>
          <c:cat>
            <c:strRef>
              <c:f>'Промежуточный мониторинг -1'!$A$110:$A$121</c:f>
              <c:strCache>
                <c:ptCount val="12"/>
                <c:pt idx="0">
                  <c:v>Широта</c:v>
                </c:pt>
                <c:pt idx="1">
                  <c:v>Интенсивность</c:v>
                </c:pt>
                <c:pt idx="2">
                  <c:v>Осознаваемость</c:v>
                </c:pt>
                <c:pt idx="3">
                  <c:v>Обобщенность</c:v>
                </c:pt>
                <c:pt idx="4">
                  <c:v>Эмоциональность</c:v>
                </c:pt>
                <c:pt idx="5">
                  <c:v>Доминантность</c:v>
                </c:pt>
                <c:pt idx="6">
                  <c:v>Когерентность</c:v>
                </c:pt>
                <c:pt idx="7">
                  <c:v>Активность</c:v>
                </c:pt>
                <c:pt idx="8">
                  <c:v>Мобильность</c:v>
                </c:pt>
                <c:pt idx="9">
                  <c:v>Структурированность</c:v>
                </c:pt>
                <c:pt idx="10">
                  <c:v>Безопасность</c:v>
                </c:pt>
                <c:pt idx="11">
                  <c:v>Устойчивость</c:v>
                </c:pt>
              </c:strCache>
            </c:strRef>
          </c:cat>
          <c:val>
            <c:numRef>
              <c:f>'Промежуточный мониторинг -1'!$E$110:$E$121</c:f>
              <c:numCache>
                <c:formatCode>General</c:formatCode>
                <c:ptCount val="12"/>
                <c:pt idx="0">
                  <c:v>6.3</c:v>
                </c:pt>
                <c:pt idx="1">
                  <c:v>7.3</c:v>
                </c:pt>
                <c:pt idx="2">
                  <c:v>6.6</c:v>
                </c:pt>
                <c:pt idx="3">
                  <c:v>5.2</c:v>
                </c:pt>
                <c:pt idx="4">
                  <c:v>3.8</c:v>
                </c:pt>
                <c:pt idx="5">
                  <c:v>5.0999999999999996</c:v>
                </c:pt>
                <c:pt idx="6">
                  <c:v>4.9000000000000004</c:v>
                </c:pt>
                <c:pt idx="7">
                  <c:v>4.4000000000000004</c:v>
                </c:pt>
                <c:pt idx="8">
                  <c:v>4.5999999999999996</c:v>
                </c:pt>
                <c:pt idx="9">
                  <c:v>4.9000000000000004</c:v>
                </c:pt>
                <c:pt idx="10">
                  <c:v>5.5</c:v>
                </c:pt>
                <c:pt idx="11">
                  <c:v>8.6999999999999993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E70-4DED-9A42-9E04CD46CABE}"/>
            </c:ext>
          </c:extLst>
        </c:ser>
        <c:ser>
          <c:idx val="4"/>
          <c:order val="4"/>
          <c:tx>
            <c:v>Ученики/воспитанники</c:v>
          </c:tx>
          <c:cat>
            <c:strRef>
              <c:f>'Промежуточный мониторинг -1'!$A$110:$A$121</c:f>
              <c:strCache>
                <c:ptCount val="12"/>
                <c:pt idx="0">
                  <c:v>Широта</c:v>
                </c:pt>
                <c:pt idx="1">
                  <c:v>Интенсивность</c:v>
                </c:pt>
                <c:pt idx="2">
                  <c:v>Осознаваемость</c:v>
                </c:pt>
                <c:pt idx="3">
                  <c:v>Обобщенность</c:v>
                </c:pt>
                <c:pt idx="4">
                  <c:v>Эмоциональность</c:v>
                </c:pt>
                <c:pt idx="5">
                  <c:v>Доминантность</c:v>
                </c:pt>
                <c:pt idx="6">
                  <c:v>Когерентность</c:v>
                </c:pt>
                <c:pt idx="7">
                  <c:v>Активность</c:v>
                </c:pt>
                <c:pt idx="8">
                  <c:v>Мобильность</c:v>
                </c:pt>
                <c:pt idx="9">
                  <c:v>Структурированность</c:v>
                </c:pt>
                <c:pt idx="10">
                  <c:v>Безопасность</c:v>
                </c:pt>
                <c:pt idx="11">
                  <c:v>Устойчивость</c:v>
                </c:pt>
              </c:strCache>
            </c:strRef>
          </c:cat>
          <c:val>
            <c:numRef>
              <c:f>'Промежуточный мониторинг -1'!$F$110:$F$121</c:f>
              <c:numCache>
                <c:formatCode>General</c:formatCode>
                <c:ptCount val="12"/>
                <c:pt idx="0">
                  <c:v>5.7</c:v>
                </c:pt>
                <c:pt idx="1">
                  <c:v>5.8</c:v>
                </c:pt>
                <c:pt idx="2">
                  <c:v>5.7</c:v>
                </c:pt>
                <c:pt idx="3">
                  <c:v>7.3</c:v>
                </c:pt>
                <c:pt idx="4">
                  <c:v>2.2000000000000002</c:v>
                </c:pt>
                <c:pt idx="5">
                  <c:v>5</c:v>
                </c:pt>
                <c:pt idx="6">
                  <c:v>2.2999999999999998</c:v>
                </c:pt>
                <c:pt idx="7">
                  <c:v>2.9</c:v>
                </c:pt>
                <c:pt idx="8">
                  <c:v>5.9</c:v>
                </c:pt>
                <c:pt idx="9">
                  <c:v>4.9000000000000004</c:v>
                </c:pt>
                <c:pt idx="10">
                  <c:v>5.4</c:v>
                </c:pt>
                <c:pt idx="11">
                  <c:v>9.3000000000000007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E70-4DED-9A42-9E04CD46CA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9597696"/>
        <c:axId val="99603584"/>
      </c:radarChart>
      <c:catAx>
        <c:axId val="99597696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crossAx val="99603584"/>
        <c:crosses val="autoZero"/>
        <c:auto val="1"/>
        <c:lblAlgn val="ctr"/>
        <c:lblOffset val="100"/>
        <c:noMultiLvlLbl val="0"/>
      </c:catAx>
      <c:valAx>
        <c:axId val="99603584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9959769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0.6758</cdr:x>
      <cdr:y>0.23693</cdr:y>
    </cdr:from>
    <cdr:to>
      <cdr:x>0.88662</cdr:x>
      <cdr:y>0.29277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152343" y="1061017"/>
          <a:ext cx="1607345" cy="250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/>
            <a:t>Карьерная среда</a:t>
          </a:r>
        </a:p>
      </cdr:txBody>
    </cdr:sp>
  </cdr:relSizeAnchor>
  <cdr:relSizeAnchor xmlns:cdr="http://schemas.openxmlformats.org/drawingml/2006/chartDrawing">
    <cdr:from>
      <cdr:x>0.10973</cdr:x>
      <cdr:y>0.26924</cdr:y>
    </cdr:from>
    <cdr:to>
      <cdr:x>0.32056</cdr:x>
      <cdr:y>0.32508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36613" y="1205707"/>
          <a:ext cx="1607345" cy="250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/>
            <a:t>Творческая среда</a:t>
          </a:r>
        </a:p>
      </cdr:txBody>
    </cdr:sp>
  </cdr:relSizeAnchor>
  <cdr:relSizeAnchor xmlns:cdr="http://schemas.openxmlformats.org/drawingml/2006/chartDrawing">
    <cdr:from>
      <cdr:x>0.15971</cdr:x>
      <cdr:y>0.76112</cdr:y>
    </cdr:from>
    <cdr:to>
      <cdr:x>0.37053</cdr:x>
      <cdr:y>0.81695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217613" y="3408362"/>
          <a:ext cx="1607345" cy="250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/>
            <a:t>Безмятежная среда</a:t>
          </a:r>
        </a:p>
      </cdr:txBody>
    </cdr:sp>
  </cdr:relSizeAnchor>
  <cdr:relSizeAnchor xmlns:cdr="http://schemas.openxmlformats.org/drawingml/2006/chartDrawing">
    <cdr:from>
      <cdr:x>0.70473</cdr:x>
      <cdr:y>0.76909</cdr:y>
    </cdr:from>
    <cdr:to>
      <cdr:x>0.91555</cdr:x>
      <cdr:y>0.82493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372894" y="3444081"/>
          <a:ext cx="1607345" cy="250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/>
            <a:t>Догматическая среда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Верхний колонтитул 1">
            <a:extLst/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>
              <a:defRPr sz="1200"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6147" name="Дата 2">
            <a:extLst/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>
              <a:defRPr sz="1200"/>
            </a:lvl1pPr>
          </a:lstStyle>
          <a:p>
            <a:pPr>
              <a:defRPr/>
            </a:pPr>
            <a:fld id="{C00757B8-C0A5-4FCC-B312-3CF3A702016C}" type="datetimeFigureOut">
              <a:rPr lang="ru-RU" altLang="ru-RU"/>
              <a:pPr>
                <a:defRPr/>
              </a:pPr>
              <a:t>13.04.2022</a:t>
            </a:fld>
            <a:endParaRPr lang="ru-RU" altLang="ru-RU" dirty="0"/>
          </a:p>
        </p:txBody>
      </p:sp>
      <p:sp>
        <p:nvSpPr>
          <p:cNvPr id="6148" name="Нижний колонтитул 3">
            <a:extLst/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>
              <a:defRPr sz="1200"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6149" name="Номер слайда 4">
            <a:extLst/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>
              <a:defRPr sz="1200"/>
            </a:lvl1pPr>
          </a:lstStyle>
          <a:p>
            <a:fld id="{00FB50BA-0194-4AFC-A2C2-8EEE5B1246A0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18646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hape 200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123" name="Shape 201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6889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itchFamily="34" charset="0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itchFamily="34" charset="0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itchFamily="34" charset="0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itchFamily="34" charset="0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itchFamily="34" charset="0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651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3575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8808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370013"/>
            <a:ext cx="81915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dirty="0" err="1"/>
              <a:t>Название</a:t>
            </a:r>
            <a:r>
              <a:rPr lang="en-US" altLang="ru-RU" dirty="0"/>
              <a:t> </a:t>
            </a:r>
            <a:r>
              <a:rPr lang="en-US" altLang="ru-RU" dirty="0" err="1"/>
              <a:t>слайда</a:t>
            </a:r>
            <a:endParaRPr lang="en-US" altLang="ru-RU" dirty="0"/>
          </a:p>
          <a:p>
            <a:pPr lvl="0"/>
            <a:r>
              <a:rPr lang="ru-RU" altLang="ru-RU" dirty="0"/>
              <a:t>Образец текста</a:t>
            </a:r>
          </a:p>
          <a:p>
            <a:pPr lvl="1"/>
            <a:r>
              <a:rPr lang="ru-RU" altLang="ru-RU" dirty="0"/>
              <a:t>Второй уровень</a:t>
            </a:r>
          </a:p>
          <a:p>
            <a:pPr lvl="2"/>
            <a:r>
              <a:rPr lang="ru-RU" altLang="ru-RU" dirty="0"/>
              <a:t>Третий уровень</a:t>
            </a:r>
          </a:p>
          <a:p>
            <a:pPr lvl="3"/>
            <a:r>
              <a:rPr lang="ru-RU" altLang="ru-RU" dirty="0"/>
              <a:t>Четвертый уровень</a:t>
            </a:r>
          </a:p>
          <a:p>
            <a:pPr lvl="3"/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78" r:id="rId2"/>
    <p:sldLayoutId id="2147483781" r:id="rId3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 cap="all">
          <a:solidFill>
            <a:srgbClr val="F69200"/>
          </a:solidFill>
          <a:latin typeface="Fedra Sans Pro Light" charset="0"/>
          <a:ea typeface="Fedra Sans Pro Light" charset="0"/>
          <a:cs typeface="Fedra Sans Pro Light" charset="0"/>
          <a:sym typeface="Fedra Sans Pro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F69200"/>
          </a:solidFill>
          <a:latin typeface="Fedra Sans Pro Light"/>
          <a:ea typeface="Fedra Sans Pro Light"/>
          <a:cs typeface="Fedra Sans Pro Light"/>
          <a:sym typeface="Fedra Sans Pro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F69200"/>
          </a:solidFill>
          <a:latin typeface="Fedra Sans Pro Light"/>
          <a:ea typeface="Fedra Sans Pro Light"/>
          <a:cs typeface="Fedra Sans Pro Light"/>
          <a:sym typeface="Fedra Sans Pro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F69200"/>
          </a:solidFill>
          <a:latin typeface="Fedra Sans Pro Light"/>
          <a:ea typeface="Fedra Sans Pro Light"/>
          <a:cs typeface="Fedra Sans Pro Light"/>
          <a:sym typeface="Fedra Sans Pro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F69200"/>
          </a:solidFill>
          <a:latin typeface="Fedra Sans Pro Light"/>
          <a:ea typeface="Fedra Sans Pro Light"/>
          <a:cs typeface="Fedra Sans Pro Light"/>
          <a:sym typeface="Fedra Sans Pro"/>
        </a:defRPr>
      </a:lvl5pPr>
      <a:lvl6pPr marL="457200" algn="l" defTabSz="457200" rtl="0" fontAlgn="base" hangingPunct="0">
        <a:spcBef>
          <a:spcPct val="0"/>
        </a:spcBef>
        <a:spcAft>
          <a:spcPct val="0"/>
        </a:spcAft>
        <a:defRPr sz="2400">
          <a:solidFill>
            <a:srgbClr val="F69200"/>
          </a:solidFill>
          <a:latin typeface="Fedra Sans Pro Light"/>
          <a:ea typeface="Fedra Sans Pro Light"/>
          <a:cs typeface="Fedra Sans Pro Light"/>
          <a:sym typeface="Fedra Sans Pro"/>
        </a:defRPr>
      </a:lvl6pPr>
      <a:lvl7pPr marL="914400" algn="l" defTabSz="457200" rtl="0" fontAlgn="base" hangingPunct="0">
        <a:spcBef>
          <a:spcPct val="0"/>
        </a:spcBef>
        <a:spcAft>
          <a:spcPct val="0"/>
        </a:spcAft>
        <a:defRPr sz="2400">
          <a:solidFill>
            <a:srgbClr val="F69200"/>
          </a:solidFill>
          <a:latin typeface="Fedra Sans Pro Light"/>
          <a:ea typeface="Fedra Sans Pro Light"/>
          <a:cs typeface="Fedra Sans Pro Light"/>
          <a:sym typeface="Fedra Sans Pro"/>
        </a:defRPr>
      </a:lvl7pPr>
      <a:lvl8pPr marL="1371600" algn="l" defTabSz="457200" rtl="0" fontAlgn="base" hangingPunct="0">
        <a:spcBef>
          <a:spcPct val="0"/>
        </a:spcBef>
        <a:spcAft>
          <a:spcPct val="0"/>
        </a:spcAft>
        <a:defRPr sz="2400">
          <a:solidFill>
            <a:srgbClr val="F69200"/>
          </a:solidFill>
          <a:latin typeface="Fedra Sans Pro Light"/>
          <a:ea typeface="Fedra Sans Pro Light"/>
          <a:cs typeface="Fedra Sans Pro Light"/>
          <a:sym typeface="Fedra Sans Pro"/>
        </a:defRPr>
      </a:lvl8pPr>
      <a:lvl9pPr marL="1828800" algn="l" defTabSz="457200" rtl="0" fontAlgn="base" hangingPunct="0">
        <a:spcBef>
          <a:spcPct val="0"/>
        </a:spcBef>
        <a:spcAft>
          <a:spcPct val="0"/>
        </a:spcAft>
        <a:defRPr sz="2400">
          <a:solidFill>
            <a:srgbClr val="F69200"/>
          </a:solidFill>
          <a:latin typeface="Fedra Sans Pro Light"/>
          <a:ea typeface="Fedra Sans Pro Light"/>
          <a:cs typeface="Fedra Sans Pro Light"/>
          <a:sym typeface="Fedra Sans Pro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F69200"/>
        </a:buClr>
        <a:buSzPct val="100000"/>
        <a:buFont typeface="STIXGeneral-Regular"/>
        <a:buChar char="•"/>
        <a:defRPr sz="2800" kern="1200">
          <a:solidFill>
            <a:srgbClr val="424242"/>
          </a:solidFill>
          <a:latin typeface="Fedra Sans Pro Light" charset="0"/>
          <a:ea typeface="Fedra Sans Pro Light" charset="0"/>
          <a:cs typeface="Fedra Sans Pro Light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F69200"/>
        </a:buClr>
        <a:buSzPct val="100000"/>
        <a:buFont typeface="STIXGeneral-Regular"/>
        <a:buChar char="⏤"/>
        <a:defRPr sz="2400" kern="1200">
          <a:solidFill>
            <a:srgbClr val="424242"/>
          </a:solidFill>
          <a:latin typeface="FedraSansPro-Light" panose="020B0403040000020004" pitchFamily="34" charset="0"/>
          <a:ea typeface="FedraSansPro-Light" panose="020B0403040000020004" pitchFamily="34" charset="0"/>
          <a:cs typeface="FedraSansPro-Light" panose="020B04030400000200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F69200"/>
        </a:buClr>
        <a:buSzPct val="100000"/>
        <a:buFont typeface="STIXGeneral-Regular"/>
        <a:buChar char="⏤"/>
        <a:defRPr sz="2000" kern="1200">
          <a:solidFill>
            <a:srgbClr val="424242"/>
          </a:solidFill>
          <a:latin typeface="FedraSansPro-Light" panose="020B0403040000020004" pitchFamily="34" charset="0"/>
          <a:ea typeface="FedraSansPro-Light" panose="020B0403040000020004" pitchFamily="34" charset="0"/>
          <a:cs typeface="FedraSansPro-Light" panose="020B04030400000200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F69200"/>
        </a:buClr>
        <a:buSzPct val="100000"/>
        <a:buFont typeface="STIXGeneral-Regular"/>
        <a:buChar char="⏤"/>
        <a:defRPr sz="2000" kern="1200">
          <a:solidFill>
            <a:srgbClr val="424242"/>
          </a:solidFill>
          <a:latin typeface="FedraSansPro-Light" panose="020B0403040000020004" pitchFamily="34" charset="0"/>
          <a:ea typeface="FedraSansPro-Light" panose="020B0403040000020004" pitchFamily="34" charset="0"/>
          <a:cs typeface="FedraSansPro-Light" panose="020B04030400000200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424242"/>
          </a:solidFill>
          <a:latin typeface="Fedra Sans Pro Light" charset="0"/>
          <a:ea typeface="FedraSansPro-Light"/>
          <a:cs typeface="FedraSansPro-Ligh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03"/>
          <p:cNvSpPr>
            <a:spLocks noChangeArrowheads="1"/>
          </p:cNvSpPr>
          <p:nvPr/>
        </p:nvSpPr>
        <p:spPr bwMode="auto">
          <a:xfrm>
            <a:off x="646176" y="862275"/>
            <a:ext cx="7778496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9pPr>
          </a:lstStyle>
          <a:p>
            <a:pPr algn="ctr" eaLnBrk="1"/>
            <a:endParaRPr lang="ru-RU" sz="2800" b="1" dirty="0">
              <a:solidFill>
                <a:schemeClr val="bg1"/>
              </a:solidFill>
              <a:latin typeface="Fedra Sans Pro Book"/>
            </a:endParaRPr>
          </a:p>
          <a:p>
            <a:pPr algn="ctr"/>
            <a:r>
              <a:rPr lang="ru-RU" i="1" dirty="0"/>
              <a:t>ХАНТЫ-МАНСИЙСКИЙ АВТОНОМНЫЙ ОКРУГ-ЮГРА</a:t>
            </a:r>
          </a:p>
          <a:p>
            <a:pPr algn="ctr"/>
            <a:r>
              <a:rPr lang="ru-RU" i="1" dirty="0"/>
              <a:t>МУНИЦИПАЛЬНОЕ КАЗЕННОЕ ОБЩЕОБРАЗОВАТЕЛЬНОЕ УЧРЕЖДЕНИЕ</a:t>
            </a:r>
          </a:p>
          <a:p>
            <a:pPr algn="ctr"/>
            <a:r>
              <a:rPr lang="ru-RU" i="1" dirty="0"/>
              <a:t>«ПРИОБСКАЯ СРЕДНЯЯ ОБЩЕОБРАЗОВАТЕЛЬНАЯ ШКОЛА»</a:t>
            </a:r>
          </a:p>
          <a:p>
            <a:pPr algn="ctr" eaLnBrk="1"/>
            <a:endParaRPr lang="ru-RU" sz="2000" b="1" kern="0" cap="all" dirty="0">
              <a:solidFill>
                <a:schemeClr val="bg1"/>
              </a:solidFill>
              <a:latin typeface="Fedra Sans Pro Book"/>
              <a:ea typeface="Fedra Sans Pro Light" charset="0"/>
              <a:cs typeface="Fedra Sans Pro Light" charset="0"/>
              <a:sym typeface="Fedra Sans Pro"/>
            </a:endParaRPr>
          </a:p>
          <a:p>
            <a:pPr algn="ctr" eaLnBrk="1"/>
            <a:r>
              <a:rPr lang="ru-RU" sz="2000" b="1" kern="0" cap="all" dirty="0">
                <a:solidFill>
                  <a:schemeClr val="bg1"/>
                </a:solidFill>
                <a:latin typeface="Fedra Sans Pro Book"/>
                <a:ea typeface="Fedra Sans Pro Light" charset="0"/>
                <a:cs typeface="Fedra Sans Pro Light" charset="0"/>
                <a:sym typeface="Fedra Sans Pro"/>
              </a:rPr>
              <a:t>«ПРОМЕЖУТОЧНЫЙ -1 МОНИТОРИНГ АНАЛИЗА СРЕДЫ ОБРАЗОВАТЕЛЬНОЙ ОРГАНИЗАЦИИ» </a:t>
            </a:r>
          </a:p>
          <a:p>
            <a:pPr algn="ctr" eaLnBrk="1"/>
            <a:r>
              <a:rPr lang="ru-RU" sz="2000" b="1" kern="0" cap="all" dirty="0">
                <a:solidFill>
                  <a:schemeClr val="bg1"/>
                </a:solidFill>
                <a:latin typeface="Fedra Sans Pro Book"/>
                <a:ea typeface="Fedra Sans Pro Light" charset="0"/>
                <a:cs typeface="Fedra Sans Pro Light" charset="0"/>
                <a:sym typeface="Fedra Sans Pro"/>
              </a:rPr>
              <a:t>(2020 ГОД) </a:t>
            </a:r>
          </a:p>
          <a:p>
            <a:pPr algn="ctr" eaLnBrk="1"/>
            <a:endParaRPr lang="ru-RU" altLang="ru-RU" sz="5400" b="1" dirty="0">
              <a:solidFill>
                <a:schemeClr val="bg1"/>
              </a:solidFill>
              <a:latin typeface="Fedra Sans Pro Bold" pitchFamily="34" charset="0"/>
              <a:ea typeface="Fedra Sans Pro Bold" pitchFamily="34" charset="0"/>
              <a:cs typeface="Fedra Sans Pro Light" pitchFamily="34" charset="0"/>
              <a:sym typeface="Fedra Sans Pro"/>
            </a:endParaRPr>
          </a:p>
        </p:txBody>
      </p:sp>
      <p:sp>
        <p:nvSpPr>
          <p:cNvPr id="4" name="Shape 207"/>
          <p:cNvSpPr>
            <a:spLocks noChangeArrowheads="1"/>
          </p:cNvSpPr>
          <p:nvPr/>
        </p:nvSpPr>
        <p:spPr bwMode="auto">
          <a:xfrm>
            <a:off x="6187994" y="4527947"/>
            <a:ext cx="223667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9pPr>
          </a:lstStyle>
          <a:p>
            <a:pPr algn="ctr" eaLnBrk="1"/>
            <a:r>
              <a:rPr lang="ru-RU" altLang="ru-RU" sz="2000" dirty="0" err="1">
                <a:solidFill>
                  <a:schemeClr val="bg1"/>
                </a:solidFill>
                <a:latin typeface="Fedra Sans Pro Light" pitchFamily="34" charset="0"/>
                <a:ea typeface="Fedra Sans Pro Light" pitchFamily="34" charset="0"/>
                <a:cs typeface="Fedra Sans Pro Light" pitchFamily="34" charset="0"/>
                <a:sym typeface="Fedra Sans Pro Light" pitchFamily="34" charset="0"/>
              </a:rPr>
              <a:t>пгт</a:t>
            </a:r>
            <a:r>
              <a:rPr lang="ru-RU" altLang="ru-RU" sz="2000" dirty="0">
                <a:solidFill>
                  <a:schemeClr val="bg1"/>
                </a:solidFill>
                <a:latin typeface="Fedra Sans Pro Light" pitchFamily="34" charset="0"/>
                <a:ea typeface="Fedra Sans Pro Light" pitchFamily="34" charset="0"/>
                <a:cs typeface="Fedra Sans Pro Light" pitchFamily="34" charset="0"/>
                <a:sym typeface="Fedra Sans Pro Light" pitchFamily="34" charset="0"/>
              </a:rPr>
              <a:t>. </a:t>
            </a:r>
            <a:r>
              <a:rPr lang="ru-RU" altLang="ru-RU" sz="2000" dirty="0" err="1">
                <a:solidFill>
                  <a:schemeClr val="bg1"/>
                </a:solidFill>
                <a:latin typeface="Fedra Sans Pro Light" pitchFamily="34" charset="0"/>
                <a:ea typeface="Fedra Sans Pro Light" pitchFamily="34" charset="0"/>
                <a:cs typeface="Fedra Sans Pro Light" pitchFamily="34" charset="0"/>
                <a:sym typeface="Fedra Sans Pro Light" pitchFamily="34" charset="0"/>
              </a:rPr>
              <a:t>Приобье</a:t>
            </a:r>
            <a:endParaRPr lang="ru-RU" altLang="ru-RU" sz="2000" dirty="0">
              <a:solidFill>
                <a:schemeClr val="bg1"/>
              </a:solidFill>
              <a:latin typeface="Fedra Sans Pro Light" pitchFamily="34" charset="0"/>
              <a:ea typeface="Fedra Sans Pro Light" pitchFamily="34" charset="0"/>
              <a:cs typeface="Fedra Sans Pro Light" pitchFamily="34" charset="0"/>
              <a:sym typeface="Fedra Sans Pro Light" pitchFamily="34" charset="0"/>
            </a:endParaRPr>
          </a:p>
        </p:txBody>
      </p:sp>
      <p:pic>
        <p:nvPicPr>
          <p:cNvPr id="6" name="Рисунок 5" descr="C:\Users\lenovo\Desktop\headerlogo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781" y="638530"/>
            <a:ext cx="943583" cy="927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3640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1371600" y="715962"/>
            <a:ext cx="6928433" cy="24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rgbClr val="F69200"/>
              </a:buClr>
              <a:buSzPct val="100000"/>
              <a:buFont typeface="STIXGeneral-Regular"/>
              <a:buNone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ИСПОЛЬЗОВАННЫЕ МЕТОДЫ АНАЛИЗА</a:t>
            </a:r>
            <a:endParaRPr lang="ru-RU" altLang="ru-RU" b="1" dirty="0">
              <a:solidFill>
                <a:schemeClr val="accent2">
                  <a:lumMod val="50000"/>
                </a:schemeClr>
              </a:solidFill>
              <a:latin typeface="Fedra Sans Pro Book"/>
              <a:ea typeface="Fedra Sans Pro Light"/>
              <a:cs typeface="Fedra Sans Pro Light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B77D10D-C27E-4856-B0F3-6F92CF4201AD}"/>
              </a:ext>
            </a:extLst>
          </p:cNvPr>
          <p:cNvSpPr/>
          <p:nvPr/>
        </p:nvSpPr>
        <p:spPr>
          <a:xfrm>
            <a:off x="662473" y="1193969"/>
            <a:ext cx="7921690" cy="1693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 algn="just"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процессе работы над проектом проводится внутренняя экспертиза образовательной среды МКОУ «Приобская СОШ». Командой управленцев используются важнейшие методы (инструментарий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Ясвина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В.А.) и процедуры аналитической работы:</a:t>
            </a:r>
            <a:endParaRPr lang="ru-RU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Методика векторного моделирования среды развития личности.</a:t>
            </a:r>
            <a:endParaRPr lang="ru-RU" sz="11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Методика педагогической экспертизы школьной среды на основе комплекса количественных параметров.</a:t>
            </a:r>
            <a:endParaRPr lang="ru-RU" sz="11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Методика диагностики субъективного отношения к школе.</a:t>
            </a:r>
            <a:endParaRPr lang="ru-RU" sz="11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Методика диагностики организационной культуры педагогического коллектива.</a:t>
            </a:r>
            <a:endParaRPr lang="ru-RU" sz="11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2695654"/>
              </p:ext>
            </p:extLst>
          </p:nvPr>
        </p:nvGraphicFramePr>
        <p:xfrm>
          <a:off x="1585621" y="979715"/>
          <a:ext cx="5580289" cy="3000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2796226"/>
              </p:ext>
            </p:extLst>
          </p:nvPr>
        </p:nvGraphicFramePr>
        <p:xfrm>
          <a:off x="1468113" y="718456"/>
          <a:ext cx="5875079" cy="3854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00000000-0008-0000-01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1626901"/>
              </p:ext>
            </p:extLst>
          </p:nvPr>
        </p:nvGraphicFramePr>
        <p:xfrm>
          <a:off x="1479486" y="737119"/>
          <a:ext cx="5630441" cy="4145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5563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00000000-0008-0000-01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4504470"/>
              </p:ext>
            </p:extLst>
          </p:nvPr>
        </p:nvGraphicFramePr>
        <p:xfrm>
          <a:off x="662473" y="531845"/>
          <a:ext cx="7240555" cy="4086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11671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61555" y="1186249"/>
            <a:ext cx="446846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БЛАГОДАРИМ</a:t>
            </a:r>
          </a:p>
          <a:p>
            <a:pPr algn="ctr"/>
            <a:r>
              <a:rPr lang="ru-RU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ЗА </a:t>
            </a:r>
          </a:p>
          <a:p>
            <a:pPr algn="ctr"/>
            <a:r>
              <a:rPr lang="ru-RU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ВНИМАНИЕ!!!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презентации Вклад в будущее">
  <a:themeElements>
    <a:clrScheme name="Вклад">
      <a:dk1>
        <a:srgbClr val="000000"/>
      </a:dk1>
      <a:lt1>
        <a:srgbClr val="FFFFFF"/>
      </a:lt1>
      <a:dk2>
        <a:srgbClr val="414241"/>
      </a:dk2>
      <a:lt2>
        <a:srgbClr val="B3B4B3"/>
      </a:lt2>
      <a:accent1>
        <a:srgbClr val="00642D"/>
      </a:accent1>
      <a:accent2>
        <a:srgbClr val="008841"/>
      </a:accent2>
      <a:accent3>
        <a:srgbClr val="F6A429"/>
      </a:accent3>
      <a:accent4>
        <a:srgbClr val="7E388A"/>
      </a:accent4>
      <a:accent5>
        <a:srgbClr val="019E8B"/>
      </a:accent5>
      <a:accent6>
        <a:srgbClr val="00A2DA"/>
      </a:accent6>
      <a:hlink>
        <a:srgbClr val="000000"/>
      </a:hlink>
      <a:folHlink>
        <a:srgbClr val="898A89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17044</TotalTime>
  <Words>122</Words>
  <Application>Microsoft Office PowerPoint</Application>
  <PresentationFormat>Экран (16:9)</PresentationFormat>
  <Paragraphs>23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7" baseType="lpstr">
      <vt:lpstr>Arial</vt:lpstr>
      <vt:lpstr>Calibri</vt:lpstr>
      <vt:lpstr>Fedra Sans Pro</vt:lpstr>
      <vt:lpstr>Fedra Sans Pro Bold</vt:lpstr>
      <vt:lpstr>Fedra Sans Pro Book</vt:lpstr>
      <vt:lpstr>Fedra Sans Pro Light</vt:lpstr>
      <vt:lpstr>FedraSansPro-Light</vt:lpstr>
      <vt:lpstr>STIXGeneral-Regular</vt:lpstr>
      <vt:lpstr>Times New Roman</vt:lpstr>
      <vt:lpstr>Тема презентации Вклад в будущее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Daniil</dc:creator>
  <cp:lastModifiedBy>Ксения</cp:lastModifiedBy>
  <cp:revision>718</cp:revision>
  <dcterms:modified xsi:type="dcterms:W3CDTF">2022-04-13T11:47:19Z</dcterms:modified>
</cp:coreProperties>
</file>