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432" r:id="rId2"/>
    <p:sldId id="565" r:id="rId3"/>
    <p:sldId id="568" r:id="rId4"/>
    <p:sldId id="493" r:id="rId5"/>
    <p:sldId id="592" r:id="rId6"/>
    <p:sldId id="593" r:id="rId7"/>
    <p:sldId id="564" r:id="rId8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22974F"/>
    <a:srgbClr val="00A4DB"/>
    <a:srgbClr val="7E398B"/>
    <a:srgbClr val="F69200"/>
    <a:srgbClr val="424242"/>
    <a:srgbClr val="009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6380" autoAdjust="0"/>
  </p:normalViewPr>
  <p:slideViewPr>
    <p:cSldViewPr snapToGrid="0" snapToObjects="1">
      <p:cViewPr varScale="1">
        <p:scale>
          <a:sx n="103" d="100"/>
          <a:sy n="103" d="100"/>
        </p:scale>
        <p:origin x="101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'Промежуточный мониторинг - 2'!$A$40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'Промежуточный мониторинг - 2'!$A$43:$A$46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'Промежуточный мониторинг - 2'!$B$43:$B$46</c:f>
              <c:numCache>
                <c:formatCode>0</c:formatCode>
                <c:ptCount val="4"/>
                <c:pt idx="0">
                  <c:v>53</c:v>
                </c:pt>
                <c:pt idx="1">
                  <c:v>45</c:v>
                </c:pt>
                <c:pt idx="2">
                  <c:v>39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6-44EF-9662-101B6A0E37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9972224"/>
        <c:axId val="99973760"/>
      </c:radarChart>
      <c:catAx>
        <c:axId val="999722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99973760"/>
        <c:crosses val="autoZero"/>
        <c:auto val="1"/>
        <c:lblAlgn val="ctr"/>
        <c:lblOffset val="100"/>
        <c:noMultiLvlLbl val="0"/>
      </c:catAx>
      <c:valAx>
        <c:axId val="99973760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0" sourceLinked="1"/>
        <c:majorTickMark val="none"/>
        <c:minorTickMark val="none"/>
        <c:tickLblPos val="nextTo"/>
        <c:crossAx val="99972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'Промежуточный мониторинг - 2'!$A$40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'Промежуточный мониторинг - 2'!$A$49:$A$52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'Промежуточный мониторинг - 2'!$B$49:$B$52</c:f>
              <c:numCache>
                <c:formatCode>0</c:formatCode>
                <c:ptCount val="4"/>
                <c:pt idx="0">
                  <c:v>17.55</c:v>
                </c:pt>
                <c:pt idx="1">
                  <c:v>23.85</c:v>
                </c:pt>
                <c:pt idx="2">
                  <c:v>28.09</c:v>
                </c:pt>
                <c:pt idx="3">
                  <c:v>20.67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5-4019-B0C1-EDE3604E3D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5925802157051956"/>
          <c:y val="0.4746530680004093"/>
          <c:w val="0.13218545687782646"/>
          <c:h val="0.3411710656106369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'Промежуточный мониторинг - 2'!$A$75:$A$86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- 2'!$B$75:$B$86</c:f>
              <c:numCache>
                <c:formatCode>General</c:formatCode>
                <c:ptCount val="12"/>
                <c:pt idx="0">
                  <c:v>6.2</c:v>
                </c:pt>
                <c:pt idx="1">
                  <c:v>6.4</c:v>
                </c:pt>
                <c:pt idx="2">
                  <c:v>5.9</c:v>
                </c:pt>
                <c:pt idx="3">
                  <c:v>7.4</c:v>
                </c:pt>
                <c:pt idx="4">
                  <c:v>2.1</c:v>
                </c:pt>
                <c:pt idx="5">
                  <c:v>4.9000000000000004</c:v>
                </c:pt>
                <c:pt idx="6">
                  <c:v>3.2</c:v>
                </c:pt>
                <c:pt idx="7">
                  <c:v>3.2</c:v>
                </c:pt>
                <c:pt idx="8">
                  <c:v>6.1</c:v>
                </c:pt>
                <c:pt idx="9">
                  <c:v>4.8</c:v>
                </c:pt>
                <c:pt idx="10">
                  <c:v>5.3</c:v>
                </c:pt>
                <c:pt idx="1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E-4332-B6FA-3559B5D02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96128"/>
        <c:axId val="100897920"/>
      </c:radarChart>
      <c:catAx>
        <c:axId val="1008961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00897920"/>
        <c:crosses val="autoZero"/>
        <c:auto val="1"/>
        <c:lblAlgn val="ctr"/>
        <c:lblOffset val="100"/>
        <c:noMultiLvlLbl val="0"/>
      </c:catAx>
      <c:valAx>
        <c:axId val="10089792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896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v>Руководитель/Директор</c:v>
          </c:tx>
          <c:cat>
            <c:strRef>
              <c:f>'Промежуточный мониторинг - 2'!$A$110:$A$121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- 2'!$B$110:$B$121</c:f>
              <c:numCache>
                <c:formatCode>General</c:formatCode>
                <c:ptCount val="12"/>
                <c:pt idx="0">
                  <c:v>8.1999999999999993</c:v>
                </c:pt>
                <c:pt idx="1">
                  <c:v>7.7</c:v>
                </c:pt>
                <c:pt idx="2">
                  <c:v>7.7</c:v>
                </c:pt>
                <c:pt idx="3">
                  <c:v>6.9</c:v>
                </c:pt>
                <c:pt idx="4">
                  <c:v>5.5</c:v>
                </c:pt>
                <c:pt idx="5">
                  <c:v>9.1</c:v>
                </c:pt>
                <c:pt idx="6">
                  <c:v>6.3</c:v>
                </c:pt>
                <c:pt idx="7">
                  <c:v>7.6</c:v>
                </c:pt>
                <c:pt idx="8">
                  <c:v>9.3000000000000007</c:v>
                </c:pt>
                <c:pt idx="9">
                  <c:v>5.4</c:v>
                </c:pt>
                <c:pt idx="10">
                  <c:v>8.5</c:v>
                </c:pt>
                <c:pt idx="1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6-4B99-B2A3-AD4C846FA33F}"/>
            </c:ext>
          </c:extLst>
        </c:ser>
        <c:ser>
          <c:idx val="1"/>
          <c:order val="1"/>
          <c:tx>
            <c:v>Администрация</c:v>
          </c:tx>
          <c:cat>
            <c:strRef>
              <c:f>'Промежуточный мониторинг - 2'!$A$110:$A$121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- 2'!$C$110:$C$121</c:f>
              <c:numCache>
                <c:formatCode>General</c:formatCode>
                <c:ptCount val="12"/>
                <c:pt idx="0">
                  <c:v>8.4</c:v>
                </c:pt>
                <c:pt idx="1">
                  <c:v>7.8</c:v>
                </c:pt>
                <c:pt idx="2">
                  <c:v>7.6</c:v>
                </c:pt>
                <c:pt idx="3">
                  <c:v>7.2</c:v>
                </c:pt>
                <c:pt idx="4">
                  <c:v>4.7</c:v>
                </c:pt>
                <c:pt idx="5">
                  <c:v>7.3</c:v>
                </c:pt>
                <c:pt idx="6">
                  <c:v>6.5</c:v>
                </c:pt>
                <c:pt idx="7">
                  <c:v>8.3000000000000007</c:v>
                </c:pt>
                <c:pt idx="8">
                  <c:v>6.2</c:v>
                </c:pt>
                <c:pt idx="9">
                  <c:v>5.2</c:v>
                </c:pt>
                <c:pt idx="10">
                  <c:v>8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E6-4B99-B2A3-AD4C846FA33F}"/>
            </c:ext>
          </c:extLst>
        </c:ser>
        <c:ser>
          <c:idx val="2"/>
          <c:order val="2"/>
          <c:tx>
            <c:v>Педагоги</c:v>
          </c:tx>
          <c:cat>
            <c:strRef>
              <c:f>'Промежуточный мониторинг - 2'!$A$110:$A$121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- 2'!$D$110:$D$121</c:f>
              <c:numCache>
                <c:formatCode>General</c:formatCode>
                <c:ptCount val="12"/>
                <c:pt idx="0">
                  <c:v>7.2</c:v>
                </c:pt>
                <c:pt idx="1">
                  <c:v>5.8</c:v>
                </c:pt>
                <c:pt idx="2">
                  <c:v>6.2</c:v>
                </c:pt>
                <c:pt idx="3">
                  <c:v>3.3</c:v>
                </c:pt>
                <c:pt idx="4">
                  <c:v>4.5</c:v>
                </c:pt>
                <c:pt idx="5">
                  <c:v>6.3</c:v>
                </c:pt>
                <c:pt idx="6">
                  <c:v>5.6</c:v>
                </c:pt>
                <c:pt idx="7">
                  <c:v>6.2</c:v>
                </c:pt>
                <c:pt idx="8">
                  <c:v>3.7</c:v>
                </c:pt>
                <c:pt idx="9">
                  <c:v>5.0999999999999996</c:v>
                </c:pt>
                <c:pt idx="10">
                  <c:v>6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E6-4B99-B2A3-AD4C846FA33F}"/>
            </c:ext>
          </c:extLst>
        </c:ser>
        <c:ser>
          <c:idx val="3"/>
          <c:order val="3"/>
          <c:tx>
            <c:v>Родители</c:v>
          </c:tx>
          <c:cat>
            <c:strRef>
              <c:f>'Промежуточный мониторинг - 2'!$A$110:$A$121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- 2'!$E$110:$E$121</c:f>
              <c:numCache>
                <c:formatCode>General</c:formatCode>
                <c:ptCount val="12"/>
                <c:pt idx="0">
                  <c:v>6.1</c:v>
                </c:pt>
                <c:pt idx="1">
                  <c:v>7.2</c:v>
                </c:pt>
                <c:pt idx="2">
                  <c:v>6.6</c:v>
                </c:pt>
                <c:pt idx="3">
                  <c:v>5.2</c:v>
                </c:pt>
                <c:pt idx="4">
                  <c:v>3.6</c:v>
                </c:pt>
                <c:pt idx="5">
                  <c:v>4.7</c:v>
                </c:pt>
                <c:pt idx="6">
                  <c:v>4.9000000000000004</c:v>
                </c:pt>
                <c:pt idx="7">
                  <c:v>5</c:v>
                </c:pt>
                <c:pt idx="8">
                  <c:v>4.7</c:v>
                </c:pt>
                <c:pt idx="9">
                  <c:v>4.9000000000000004</c:v>
                </c:pt>
                <c:pt idx="10">
                  <c:v>5.6</c:v>
                </c:pt>
                <c:pt idx="1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E6-4B99-B2A3-AD4C846FA33F}"/>
            </c:ext>
          </c:extLst>
        </c:ser>
        <c:ser>
          <c:idx val="4"/>
          <c:order val="4"/>
          <c:tx>
            <c:v>Ученики/воспитанники</c:v>
          </c:tx>
          <c:cat>
            <c:strRef>
              <c:f>'Промежуточный мониторинг - 2'!$A$110:$A$121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- 2'!$F$110:$F$121</c:f>
              <c:numCache>
                <c:formatCode>General</c:formatCode>
                <c:ptCount val="12"/>
                <c:pt idx="0">
                  <c:v>5.6</c:v>
                </c:pt>
                <c:pt idx="1">
                  <c:v>5.8</c:v>
                </c:pt>
                <c:pt idx="2">
                  <c:v>6.2</c:v>
                </c:pt>
                <c:pt idx="3">
                  <c:v>7.3</c:v>
                </c:pt>
                <c:pt idx="4">
                  <c:v>4.4000000000000004</c:v>
                </c:pt>
                <c:pt idx="5">
                  <c:v>4.9000000000000004</c:v>
                </c:pt>
                <c:pt idx="6">
                  <c:v>2.4</c:v>
                </c:pt>
                <c:pt idx="7">
                  <c:v>6.2</c:v>
                </c:pt>
                <c:pt idx="8">
                  <c:v>5.9</c:v>
                </c:pt>
                <c:pt idx="9">
                  <c:v>4.9000000000000004</c:v>
                </c:pt>
                <c:pt idx="10">
                  <c:v>5.4</c:v>
                </c:pt>
                <c:pt idx="1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E6-4B99-B2A3-AD4C846FA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7408"/>
        <c:axId val="100738944"/>
      </c:radarChart>
      <c:catAx>
        <c:axId val="1007374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00738944"/>
        <c:crosses val="autoZero"/>
        <c:auto val="1"/>
        <c:lblAlgn val="ctr"/>
        <c:lblOffset val="100"/>
        <c:noMultiLvlLbl val="0"/>
      </c:catAx>
      <c:valAx>
        <c:axId val="10073894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7374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0.88662</cdr:x>
      <cdr:y>0.29277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2343" y="106101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0.70473</cdr:x>
      <cdr:y>0.76909</cdr:y>
    </cdr:from>
    <cdr:to>
      <cdr:x>0.91555</cdr:x>
      <cdr:y>0.82493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94" y="3444081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147" name="Дата 2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C00757B8-C0A5-4FCC-B312-3CF3A702016C}" type="datetimeFigureOut">
              <a:rPr lang="ru-RU" altLang="ru-RU"/>
              <a:pPr>
                <a:defRPr/>
              </a:pPr>
              <a:t>13.04.2022</a:t>
            </a:fld>
            <a:endParaRPr lang="ru-RU" altLang="ru-RU" dirty="0"/>
          </a:p>
        </p:txBody>
      </p:sp>
      <p:sp>
        <p:nvSpPr>
          <p:cNvPr id="6148" name="Нижний колонтитул 3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149" name="Номер слайда 4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00FB50BA-0194-4AFC-A2C2-8EEE5B1246A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864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err="1"/>
              <a:t>Название</a:t>
            </a:r>
            <a:r>
              <a:rPr lang="en-US" altLang="ru-RU" dirty="0"/>
              <a:t> </a:t>
            </a:r>
            <a:r>
              <a:rPr lang="en-US" altLang="ru-RU" dirty="0" err="1"/>
              <a:t>слайда</a:t>
            </a:r>
            <a:endParaRPr lang="en-US" altLang="ru-RU" dirty="0"/>
          </a:p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3"/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24242"/>
          </a:solidFill>
          <a:latin typeface="Fedra Sans Pro 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646176" y="862275"/>
            <a:ext cx="777849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endParaRPr lang="ru-RU" sz="2800" b="1" dirty="0">
              <a:solidFill>
                <a:schemeClr val="bg1"/>
              </a:solidFill>
              <a:latin typeface="Fedra Sans Pro Book"/>
            </a:endParaRPr>
          </a:p>
          <a:p>
            <a:pPr algn="ctr"/>
            <a:r>
              <a:rPr lang="ru-RU" i="1" dirty="0"/>
              <a:t>ХАНТЫ-МАНСИЙСКИЙ АВТОНОМНЫЙ ОКРУГ-ЮГРА</a:t>
            </a:r>
          </a:p>
          <a:p>
            <a:pPr algn="ctr"/>
            <a:r>
              <a:rPr lang="ru-RU" i="1" dirty="0"/>
              <a:t>МУНИЦИПАЛЬНОЕ КАЗЕННОЕ ОБЩЕОБРАЗОВАТЕЛЬНОЕ УЧРЕЖДЕНИЕ</a:t>
            </a:r>
          </a:p>
          <a:p>
            <a:pPr algn="ctr"/>
            <a:r>
              <a:rPr lang="ru-RU" i="1" dirty="0"/>
              <a:t>«ПРИОБСКАЯ СРЕДНЯЯ ОБЩЕОБРАЗОВАТЕЛЬНАЯ ШКОЛА»</a:t>
            </a:r>
          </a:p>
          <a:p>
            <a:pPr algn="ctr" eaLnBrk="1"/>
            <a:endParaRPr lang="ru-RU" sz="2000" b="1" kern="0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  <a:p>
            <a:pPr algn="ctr" eaLnBrk="1"/>
            <a:r>
              <a:rPr lang="ru-RU" sz="2000" b="1" kern="0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«ПРОМЕЖУТОЧНЫЙ -2 МОНИТОРИНГ АНАЛИЗА СРЕДЫ ОБРАЗОВАТЕЛЬНОЙ ОРГАНИЗАЦИИ» </a:t>
            </a:r>
          </a:p>
          <a:p>
            <a:pPr algn="ctr" eaLnBrk="1"/>
            <a:r>
              <a:rPr lang="ru-RU" sz="2000" b="1" kern="0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(2021 ГОД) </a:t>
            </a:r>
          </a:p>
          <a:p>
            <a:pPr algn="ctr" eaLnBrk="1"/>
            <a:endParaRPr lang="ru-RU" altLang="ru-RU" sz="5400" b="1" dirty="0">
              <a:solidFill>
                <a:schemeClr val="bg1"/>
              </a:solidFill>
              <a:latin typeface="Fedra Sans Pro Bold" pitchFamily="34" charset="0"/>
              <a:ea typeface="Fedra Sans Pro Bold" pitchFamily="34" charset="0"/>
              <a:cs typeface="Fedra Sans Pro Light" pitchFamily="34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6187994" y="4527947"/>
            <a:ext cx="2236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dirty="0" err="1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пгт</a:t>
            </a:r>
            <a:r>
              <a:rPr lang="ru-RU" altLang="ru-RU" sz="2000" dirty="0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. </a:t>
            </a:r>
            <a:r>
              <a:rPr lang="ru-RU" altLang="ru-RU" sz="2000" dirty="0" err="1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Приобье</a:t>
            </a:r>
            <a:endParaRPr lang="ru-RU" altLang="ru-RU" sz="2000" dirty="0">
              <a:solidFill>
                <a:schemeClr val="bg1"/>
              </a:solidFill>
              <a:latin typeface="Fedra Sans Pro Light" pitchFamily="34" charset="0"/>
              <a:ea typeface="Fedra Sans Pro Light" pitchFamily="34" charset="0"/>
              <a:cs typeface="Fedra Sans Pro Light" pitchFamily="34" charset="0"/>
              <a:sym typeface="Fedra Sans Pro Light" pitchFamily="34" charset="0"/>
            </a:endParaRPr>
          </a:p>
        </p:txBody>
      </p:sp>
      <p:pic>
        <p:nvPicPr>
          <p:cNvPr id="6" name="Рисунок 5" descr="C:\Users\lenovo\Desktop\header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81" y="638530"/>
            <a:ext cx="943583" cy="9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6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71600" y="715962"/>
            <a:ext cx="692843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ИСПОЛЬЗОВАННЫЕ МЕТОДЫ АНАЛИЗА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77D10D-C27E-4856-B0F3-6F92CF4201AD}"/>
              </a:ext>
            </a:extLst>
          </p:cNvPr>
          <p:cNvSpPr/>
          <p:nvPr/>
        </p:nvSpPr>
        <p:spPr>
          <a:xfrm>
            <a:off x="662473" y="1193969"/>
            <a:ext cx="7921690" cy="169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работы над проектом проводится внутренняя экспертиза образовательной среды МКОУ «Приобская СОШ». Командой управленцев используются важнейшие методы (инструментарий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Ясвина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В.А.) и процедуры аналитической работы: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векторного моделирования среды развития личности.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педагогической экспертизы школьной среды на основе комплекса количественных параметров.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субъективного отношения к школе.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организационной культуры педагогического коллектива.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4325"/>
              </p:ext>
            </p:extLst>
          </p:nvPr>
        </p:nvGraphicFramePr>
        <p:xfrm>
          <a:off x="988463" y="905068"/>
          <a:ext cx="6718623" cy="373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039621"/>
              </p:ext>
            </p:extLst>
          </p:nvPr>
        </p:nvGraphicFramePr>
        <p:xfrm>
          <a:off x="1462549" y="783771"/>
          <a:ext cx="6218902" cy="378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93119"/>
              </p:ext>
            </p:extLst>
          </p:nvPr>
        </p:nvGraphicFramePr>
        <p:xfrm>
          <a:off x="1358189" y="681134"/>
          <a:ext cx="5695755" cy="421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314573"/>
              </p:ext>
            </p:extLst>
          </p:nvPr>
        </p:nvGraphicFramePr>
        <p:xfrm>
          <a:off x="746449" y="233266"/>
          <a:ext cx="7455159" cy="432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16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1186249"/>
            <a:ext cx="44684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БЛАГОДАРИМ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ВНИМАНИЕ!!!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17046</TotalTime>
  <Words>122</Words>
  <Application>Microsoft Office PowerPoint</Application>
  <PresentationFormat>Экран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Fedra Sans Pro</vt:lpstr>
      <vt:lpstr>Fedra Sans Pro Bold</vt:lpstr>
      <vt:lpstr>Fedra Sans Pro Book</vt:lpstr>
      <vt:lpstr>Fedra Sans Pro Light</vt:lpstr>
      <vt:lpstr>FedraSansPro-Light</vt:lpstr>
      <vt:lpstr>STIXGeneral-Regular</vt:lpstr>
      <vt:lpstr>Times New Roman</vt:lpstr>
      <vt:lpstr>Тема презентации Вклад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Ксения</cp:lastModifiedBy>
  <cp:revision>719</cp:revision>
  <dcterms:modified xsi:type="dcterms:W3CDTF">2022-04-13T11:50:18Z</dcterms:modified>
</cp:coreProperties>
</file>