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0"/>
  </p:notesMasterIdLst>
  <p:handoutMasterIdLst>
    <p:handoutMasterId r:id="rId11"/>
  </p:handoutMasterIdLst>
  <p:sldIdLst>
    <p:sldId id="432" r:id="rId2"/>
    <p:sldId id="565" r:id="rId3"/>
    <p:sldId id="568" r:id="rId4"/>
    <p:sldId id="493" r:id="rId5"/>
    <p:sldId id="592" r:id="rId6"/>
    <p:sldId id="593" r:id="rId7"/>
    <p:sldId id="594" r:id="rId8"/>
    <p:sldId id="564" r:id="rId9"/>
  </p:sldIdLst>
  <p:sldSz cx="9144000" cy="5143500" type="screen16x9"/>
  <p:notesSz cx="6858000" cy="9144000"/>
  <p:defaultTextStyle>
    <a:defPPr>
      <a:defRPr lang="ru-R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22974F"/>
    <a:srgbClr val="00A4DB"/>
    <a:srgbClr val="7E398B"/>
    <a:srgbClr val="F69200"/>
    <a:srgbClr val="424242"/>
    <a:srgbClr val="009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6380" autoAdjust="0"/>
  </p:normalViewPr>
  <p:slideViewPr>
    <p:cSldViewPr snapToGrid="0" snapToObjects="1">
      <p:cViewPr varScale="1">
        <p:scale>
          <a:sx n="103" d="100"/>
          <a:sy n="103" d="100"/>
        </p:scale>
        <p:origin x="101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0686789151371"/>
          <c:y val="0.25211067366579182"/>
          <c:w val="0.37594203849518809"/>
          <c:h val="0.6265700641586468"/>
        </c:manualLayout>
      </c:layout>
      <c:radarChart>
        <c:radarStyle val="marker"/>
        <c:varyColors val="0"/>
        <c:ser>
          <c:idx val="0"/>
          <c:order val="0"/>
          <c:tx>
            <c:strRef>
              <c:f>Книга1!$B$1</c:f>
              <c:strCache>
                <c:ptCount val="1"/>
                <c:pt idx="0">
                  <c:v>проценты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Книга1!$A$2:$A$5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Книга1!$B$2:$B$5</c:f>
              <c:numCache>
                <c:formatCode>General</c:formatCode>
                <c:ptCount val="4"/>
                <c:pt idx="0">
                  <c:v>51</c:v>
                </c:pt>
                <c:pt idx="1">
                  <c:v>67</c:v>
                </c:pt>
                <c:pt idx="2">
                  <c:v>49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9-40B9-BCB3-326052018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723904"/>
        <c:axId val="95725824"/>
      </c:radarChart>
      <c:catAx>
        <c:axId val="95723904"/>
        <c:scaling>
          <c:orientation val="minMax"/>
        </c:scaling>
        <c:delete val="0"/>
        <c:axPos val="b"/>
        <c:majorGridlines/>
        <c:title>
          <c:overlay val="0"/>
        </c:title>
        <c:numFmt formatCode="General" sourceLinked="0"/>
        <c:majorTickMark val="none"/>
        <c:minorTickMark val="none"/>
        <c:tickLblPos val="nextTo"/>
        <c:crossAx val="95725824"/>
        <c:crosses val="autoZero"/>
        <c:auto val="1"/>
        <c:lblAlgn val="ctr"/>
        <c:lblOffset val="100"/>
        <c:noMultiLvlLbl val="0"/>
      </c:catAx>
      <c:valAx>
        <c:axId val="95725824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overlay val="0"/>
        </c:title>
        <c:numFmt formatCode="General" sourceLinked="1"/>
        <c:majorTickMark val="none"/>
        <c:minorTickMark val="none"/>
        <c:tickLblPos val="nextTo"/>
        <c:crossAx val="95723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 w="1270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215879146742214"/>
          <c:y val="0"/>
        </c:manualLayout>
      </c:layout>
      <c:overlay val="0"/>
      <c:txPr>
        <a:bodyPr/>
        <a:lstStyle/>
        <a:p>
          <a:pPr algn="ctr">
            <a:defRPr/>
          </a:pPr>
          <a:endParaRPr lang="ru-RU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'Входной мониторинг'!$A$42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'Входной мониторинг'!$A$45:$A$48</c:f>
              <c:strCache>
                <c:ptCount val="4"/>
                <c:pt idx="0">
                  <c:v>Активность</c:v>
                </c:pt>
                <c:pt idx="1">
                  <c:v>Зависимость</c:v>
                </c:pt>
                <c:pt idx="2">
                  <c:v>Пассивность</c:v>
                </c:pt>
                <c:pt idx="3">
                  <c:v>Свобода</c:v>
                </c:pt>
              </c:strCache>
            </c:strRef>
          </c:cat>
          <c:val>
            <c:numRef>
              <c:f>'Входной мониторинг'!$B$45:$B$48</c:f>
              <c:numCache>
                <c:formatCode>0</c:formatCode>
                <c:ptCount val="4"/>
                <c:pt idx="0">
                  <c:v>51</c:v>
                </c:pt>
                <c:pt idx="1">
                  <c:v>59</c:v>
                </c:pt>
                <c:pt idx="2">
                  <c:v>51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D-4596-98D5-DA04BBE8FE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2445696"/>
        <c:axId val="92463872"/>
      </c:radarChart>
      <c:catAx>
        <c:axId val="9244569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92463872"/>
        <c:crosses val="autoZero"/>
        <c:auto val="1"/>
        <c:lblAlgn val="ctr"/>
        <c:lblOffset val="100"/>
        <c:noMultiLvlLbl val="0"/>
      </c:catAx>
      <c:valAx>
        <c:axId val="9246387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0" sourceLinked="1"/>
        <c:majorTickMark val="none"/>
        <c:minorTickMark val="none"/>
        <c:tickLblPos val="nextTo"/>
        <c:crossAx val="924456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'Входной мониторинг'!$A$42</c:f>
              <c:strCache>
                <c:ptCount val="1"/>
                <c:pt idx="0">
                  <c:v>Графическая модель соотношения типов образовательной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'Входной мониторинг'!$A$51:$A$54</c:f>
              <c:strCache>
                <c:ptCount val="4"/>
                <c:pt idx="0">
                  <c:v>Догматическая среда</c:v>
                </c:pt>
                <c:pt idx="1">
                  <c:v>Карьерная среда</c:v>
                </c:pt>
                <c:pt idx="2">
                  <c:v>Творческая среда</c:v>
                </c:pt>
                <c:pt idx="3">
                  <c:v>Безмятежная среда</c:v>
                </c:pt>
              </c:strCache>
            </c:strRef>
          </c:cat>
          <c:val>
            <c:numRef>
              <c:f>'Входной мониторинг'!$B$51:$B$54</c:f>
              <c:numCache>
                <c:formatCode>0</c:formatCode>
                <c:ptCount val="4"/>
                <c:pt idx="0">
                  <c:v>30.09</c:v>
                </c:pt>
                <c:pt idx="1">
                  <c:v>30.09</c:v>
                </c:pt>
                <c:pt idx="2">
                  <c:v>20.399999999999999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A-46B8-822E-C751891134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cat>
            <c:strRef>
              <c:f>'Входной мониторинг'!$A$77:$A$88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мониторинг'!$B$77:$B$88</c:f>
              <c:numCache>
                <c:formatCode>General</c:formatCode>
                <c:ptCount val="12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7.3</c:v>
                </c:pt>
                <c:pt idx="4">
                  <c:v>2.1</c:v>
                </c:pt>
                <c:pt idx="5">
                  <c:v>4.9000000000000004</c:v>
                </c:pt>
                <c:pt idx="6">
                  <c:v>2.4</c:v>
                </c:pt>
                <c:pt idx="7">
                  <c:v>2.8</c:v>
                </c:pt>
                <c:pt idx="8">
                  <c:v>5.9</c:v>
                </c:pt>
                <c:pt idx="9">
                  <c:v>4.8</c:v>
                </c:pt>
                <c:pt idx="10">
                  <c:v>5.3</c:v>
                </c:pt>
                <c:pt idx="1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6-4FFB-8418-B6A93405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079424"/>
        <c:axId val="93080960"/>
      </c:radarChart>
      <c:catAx>
        <c:axId val="9307942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93080960"/>
        <c:crosses val="autoZero"/>
        <c:auto val="1"/>
        <c:lblAlgn val="ctr"/>
        <c:lblOffset val="100"/>
        <c:noMultiLvlLbl val="0"/>
      </c:catAx>
      <c:valAx>
        <c:axId val="93080960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30794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radarChart>
        <c:radarStyle val="marker"/>
        <c:varyColors val="0"/>
        <c:ser>
          <c:idx val="0"/>
          <c:order val="0"/>
          <c:tx>
            <c:v>Руководитель/Директор</c:v>
          </c:tx>
          <c:cat>
            <c:strRef>
              <c:f>'Входной мониторинг'!$A$112:$A$123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мониторинг'!$B$112:$B$123</c:f>
              <c:numCache>
                <c:formatCode>General</c:formatCode>
                <c:ptCount val="12"/>
                <c:pt idx="0">
                  <c:v>8</c:v>
                </c:pt>
                <c:pt idx="1">
                  <c:v>7.7</c:v>
                </c:pt>
                <c:pt idx="2">
                  <c:v>7.7</c:v>
                </c:pt>
                <c:pt idx="3">
                  <c:v>6.9</c:v>
                </c:pt>
                <c:pt idx="4">
                  <c:v>5.5</c:v>
                </c:pt>
                <c:pt idx="5">
                  <c:v>9.1</c:v>
                </c:pt>
                <c:pt idx="6">
                  <c:v>6.2</c:v>
                </c:pt>
                <c:pt idx="7">
                  <c:v>7.6</c:v>
                </c:pt>
                <c:pt idx="8">
                  <c:v>9.3000000000000007</c:v>
                </c:pt>
                <c:pt idx="9">
                  <c:v>5.4</c:v>
                </c:pt>
                <c:pt idx="10">
                  <c:v>8.4</c:v>
                </c:pt>
                <c:pt idx="11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A-428F-970C-78E46D603CC8}"/>
            </c:ext>
          </c:extLst>
        </c:ser>
        <c:ser>
          <c:idx val="1"/>
          <c:order val="1"/>
          <c:tx>
            <c:v>Администрация</c:v>
          </c:tx>
          <c:cat>
            <c:strRef>
              <c:f>'Входной мониторинг'!$A$112:$A$123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мониторинг'!$C$112:$C$123</c:f>
              <c:numCache>
                <c:formatCode>General</c:formatCode>
                <c:ptCount val="12"/>
                <c:pt idx="0">
                  <c:v>8.1</c:v>
                </c:pt>
                <c:pt idx="1">
                  <c:v>7.7</c:v>
                </c:pt>
                <c:pt idx="2">
                  <c:v>7.6</c:v>
                </c:pt>
                <c:pt idx="3">
                  <c:v>7.2</c:v>
                </c:pt>
                <c:pt idx="4">
                  <c:v>4.7</c:v>
                </c:pt>
                <c:pt idx="5">
                  <c:v>7.3</c:v>
                </c:pt>
                <c:pt idx="6">
                  <c:v>6.4</c:v>
                </c:pt>
                <c:pt idx="7">
                  <c:v>8.3000000000000007</c:v>
                </c:pt>
                <c:pt idx="8">
                  <c:v>6.2</c:v>
                </c:pt>
                <c:pt idx="9">
                  <c:v>5.2</c:v>
                </c:pt>
                <c:pt idx="10">
                  <c:v>7.9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A-428F-970C-78E46D603CC8}"/>
            </c:ext>
          </c:extLst>
        </c:ser>
        <c:ser>
          <c:idx val="2"/>
          <c:order val="2"/>
          <c:tx>
            <c:v>Педагоги</c:v>
          </c:tx>
          <c:cat>
            <c:strRef>
              <c:f>'Входной мониторинг'!$A$112:$A$123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мониторинг'!$D$112:$D$123</c:f>
              <c:numCache>
                <c:formatCode>General</c:formatCode>
                <c:ptCount val="12"/>
                <c:pt idx="0">
                  <c:v>7.2</c:v>
                </c:pt>
                <c:pt idx="1">
                  <c:v>5.8</c:v>
                </c:pt>
                <c:pt idx="2">
                  <c:v>4.0999999999999996</c:v>
                </c:pt>
                <c:pt idx="3">
                  <c:v>3.2</c:v>
                </c:pt>
                <c:pt idx="4">
                  <c:v>4.5</c:v>
                </c:pt>
                <c:pt idx="5">
                  <c:v>6</c:v>
                </c:pt>
                <c:pt idx="6">
                  <c:v>5.6</c:v>
                </c:pt>
                <c:pt idx="7">
                  <c:v>4.8</c:v>
                </c:pt>
                <c:pt idx="8">
                  <c:v>3.5</c:v>
                </c:pt>
                <c:pt idx="9">
                  <c:v>5</c:v>
                </c:pt>
                <c:pt idx="10">
                  <c:v>5.7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A-428F-970C-78E46D603CC8}"/>
            </c:ext>
          </c:extLst>
        </c:ser>
        <c:ser>
          <c:idx val="3"/>
          <c:order val="3"/>
          <c:tx>
            <c:v>Родители</c:v>
          </c:tx>
          <c:cat>
            <c:strRef>
              <c:f>'Входной мониторинг'!$A$112:$A$123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мониторинг'!$E$112:$E$123</c:f>
              <c:numCache>
                <c:formatCode>General</c:formatCode>
                <c:ptCount val="12"/>
                <c:pt idx="0">
                  <c:v>6.1</c:v>
                </c:pt>
                <c:pt idx="1">
                  <c:v>7.3</c:v>
                </c:pt>
                <c:pt idx="2">
                  <c:v>6.6</c:v>
                </c:pt>
                <c:pt idx="3">
                  <c:v>5.2</c:v>
                </c:pt>
                <c:pt idx="4">
                  <c:v>3.8</c:v>
                </c:pt>
                <c:pt idx="5">
                  <c:v>5.0999999999999996</c:v>
                </c:pt>
                <c:pt idx="6">
                  <c:v>4.9000000000000004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4.9000000000000004</c:v>
                </c:pt>
                <c:pt idx="10">
                  <c:v>5.5</c:v>
                </c:pt>
                <c:pt idx="11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A-428F-970C-78E46D603CC8}"/>
            </c:ext>
          </c:extLst>
        </c:ser>
        <c:ser>
          <c:idx val="4"/>
          <c:order val="4"/>
          <c:tx>
            <c:v>Ученики/воспитанники</c:v>
          </c:tx>
          <c:cat>
            <c:strRef>
              <c:f>'Входной мониторинг'!$A$112:$A$123</c:f>
              <c:strCache>
                <c:ptCount val="12"/>
                <c:pt idx="0">
                  <c:v>Широта</c:v>
                </c:pt>
                <c:pt idx="1">
                  <c:v>Интенсивность</c:v>
                </c:pt>
                <c:pt idx="2">
                  <c:v>Осознаваемость</c:v>
                </c:pt>
                <c:pt idx="3">
                  <c:v>Обобщенность</c:v>
                </c:pt>
                <c:pt idx="4">
                  <c:v>Эмоциональность</c:v>
                </c:pt>
                <c:pt idx="5">
                  <c:v>Доминантность</c:v>
                </c:pt>
                <c:pt idx="6">
                  <c:v>Когерентность</c:v>
                </c:pt>
                <c:pt idx="7">
                  <c:v>Активность</c:v>
                </c:pt>
                <c:pt idx="8">
                  <c:v>Мобильность</c:v>
                </c:pt>
                <c:pt idx="9">
                  <c:v>Структурированность</c:v>
                </c:pt>
                <c:pt idx="10">
                  <c:v>Безопасность</c:v>
                </c:pt>
                <c:pt idx="11">
                  <c:v>Устойчивость</c:v>
                </c:pt>
              </c:strCache>
            </c:strRef>
          </c:cat>
          <c:val>
            <c:numRef>
              <c:f>'Входной мониторинг'!$F$112:$F$123</c:f>
              <c:numCache>
                <c:formatCode>General</c:formatCode>
                <c:ptCount val="12"/>
                <c:pt idx="0">
                  <c:v>5.6</c:v>
                </c:pt>
                <c:pt idx="1">
                  <c:v>5.8</c:v>
                </c:pt>
                <c:pt idx="2">
                  <c:v>5.7</c:v>
                </c:pt>
                <c:pt idx="3">
                  <c:v>7.3</c:v>
                </c:pt>
                <c:pt idx="4">
                  <c:v>2.1</c:v>
                </c:pt>
                <c:pt idx="5">
                  <c:v>4.9000000000000004</c:v>
                </c:pt>
                <c:pt idx="6">
                  <c:v>2.4</c:v>
                </c:pt>
                <c:pt idx="7">
                  <c:v>2.8</c:v>
                </c:pt>
                <c:pt idx="8">
                  <c:v>5.9</c:v>
                </c:pt>
                <c:pt idx="9">
                  <c:v>4.8</c:v>
                </c:pt>
                <c:pt idx="10">
                  <c:v>5.3</c:v>
                </c:pt>
                <c:pt idx="1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A-428F-970C-78E46D603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923968"/>
        <c:axId val="93933952"/>
      </c:radarChart>
      <c:catAx>
        <c:axId val="939239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93933952"/>
        <c:crosses val="autoZero"/>
        <c:auto val="1"/>
        <c:lblAlgn val="ctr"/>
        <c:lblOffset val="100"/>
        <c:noMultiLvlLbl val="0"/>
      </c:catAx>
      <c:valAx>
        <c:axId val="93933952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93923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</cdr:x>
      <cdr:y>0.23693</cdr:y>
    </cdr:from>
    <cdr:to>
      <cdr:x>0.88662</cdr:x>
      <cdr:y>0.29277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52343" y="106101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/>
            <a:t>Карьерная среда</a:t>
          </a:r>
        </a:p>
      </cdr:txBody>
    </cdr:sp>
  </cdr:relSizeAnchor>
  <cdr:relSizeAnchor xmlns:cdr="http://schemas.openxmlformats.org/drawingml/2006/chartDrawing">
    <cdr:from>
      <cdr:x>0.10973</cdr:x>
      <cdr:y>0.26924</cdr:y>
    </cdr:from>
    <cdr:to>
      <cdr:x>0.32056</cdr:x>
      <cdr:y>0.32508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6613" y="1205707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Творческая среда</a:t>
          </a:r>
        </a:p>
      </cdr:txBody>
    </cdr:sp>
  </cdr:relSizeAnchor>
  <cdr:relSizeAnchor xmlns:cdr="http://schemas.openxmlformats.org/drawingml/2006/chartDrawing">
    <cdr:from>
      <cdr:x>0.15971</cdr:x>
      <cdr:y>0.76112</cdr:y>
    </cdr:from>
    <cdr:to>
      <cdr:x>0.37053</cdr:x>
      <cdr:y>0.81695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217613" y="3408362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Безмятежная среда</a:t>
          </a:r>
        </a:p>
      </cdr:txBody>
    </cdr:sp>
  </cdr:relSizeAnchor>
  <cdr:relSizeAnchor xmlns:cdr="http://schemas.openxmlformats.org/drawingml/2006/chartDrawing">
    <cdr:from>
      <cdr:x>0.70473</cdr:x>
      <cdr:y>0.76909</cdr:y>
    </cdr:from>
    <cdr:to>
      <cdr:x>0.91555</cdr:x>
      <cdr:y>0.82493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72894" y="3444081"/>
          <a:ext cx="1607345" cy="250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/>
            <a:t>Догматическая среда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Верхний колонтитул 1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7" name="Дата 2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pPr>
              <a:defRPr/>
            </a:pPr>
            <a:fld id="{C00757B8-C0A5-4FCC-B312-3CF3A702016C}" type="datetimeFigureOut">
              <a:rPr lang="ru-RU" altLang="ru-RU"/>
              <a:pPr>
                <a:defRPr/>
              </a:pPr>
              <a:t>13.04.2022</a:t>
            </a:fld>
            <a:endParaRPr lang="ru-RU" altLang="ru-RU" dirty="0"/>
          </a:p>
        </p:txBody>
      </p:sp>
      <p:sp>
        <p:nvSpPr>
          <p:cNvPr id="6148" name="Нижний колонтитул 3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149" name="Номер слайда 4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/>
            </a:lvl1pPr>
          </a:lstStyle>
          <a:p>
            <a:fld id="{00FB50BA-0194-4AFC-A2C2-8EEE5B1246A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1864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0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3" name="Shape 201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itchFamily="34" charset="0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5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0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70013"/>
            <a:ext cx="81915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err="1"/>
              <a:t>Название</a:t>
            </a:r>
            <a:r>
              <a:rPr lang="en-US" altLang="ru-RU" dirty="0"/>
              <a:t> </a:t>
            </a:r>
            <a:r>
              <a:rPr lang="en-US" altLang="ru-RU" dirty="0" err="1"/>
              <a:t>слайда</a:t>
            </a:r>
            <a:endParaRPr lang="en-US" altLang="ru-RU" dirty="0"/>
          </a:p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3"/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8" r:id="rId2"/>
    <p:sldLayoutId id="2147483781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 cap="all">
          <a:solidFill>
            <a:srgbClr val="F69200"/>
          </a:solidFill>
          <a:latin typeface="Fedra Sans Pro Light" charset="0"/>
          <a:ea typeface="Fedra Sans Pro Light" charset="0"/>
          <a:cs typeface="Fedra Sans Pro Light" charset="0"/>
          <a:sym typeface="Fedra Sans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2400">
          <a:solidFill>
            <a:srgbClr val="F69200"/>
          </a:solidFill>
          <a:latin typeface="Fedra Sans Pro Light"/>
          <a:ea typeface="Fedra Sans Pro Light"/>
          <a:cs typeface="Fedra Sans Pro Light"/>
          <a:sym typeface="Fedra Sans Pro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F69200"/>
        </a:buClr>
        <a:buSzPct val="100000"/>
        <a:buFont typeface="STIXGeneral-Regular"/>
        <a:buChar char="•"/>
        <a:defRPr sz="2800" kern="1200">
          <a:solidFill>
            <a:srgbClr val="424242"/>
          </a:solidFill>
          <a:latin typeface="Fedra Sans Pro Light" charset="0"/>
          <a:ea typeface="Fedra Sans Pro Light" charset="0"/>
          <a:cs typeface="Fedra Sans Pro Light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4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F69200"/>
        </a:buClr>
        <a:buSzPct val="100000"/>
        <a:buFont typeface="STIXGeneral-Regular"/>
        <a:buChar char="⏤"/>
        <a:defRPr sz="2000" kern="1200">
          <a:solidFill>
            <a:srgbClr val="424242"/>
          </a:solidFill>
          <a:latin typeface="FedraSansPro-Light" panose="020B0403040000020004" pitchFamily="34" charset="0"/>
          <a:ea typeface="FedraSansPro-Light" panose="020B0403040000020004" pitchFamily="34" charset="0"/>
          <a:cs typeface="FedraSansPro-Light" panose="020B04030400000200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24242"/>
          </a:solidFill>
          <a:latin typeface="Fedra Sans Pro Light" charset="0"/>
          <a:ea typeface="FedraSansPro-Light"/>
          <a:cs typeface="FedraSansPro-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03"/>
          <p:cNvSpPr>
            <a:spLocks noChangeArrowheads="1"/>
          </p:cNvSpPr>
          <p:nvPr/>
        </p:nvSpPr>
        <p:spPr bwMode="auto">
          <a:xfrm>
            <a:off x="646176" y="862275"/>
            <a:ext cx="77784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endParaRPr lang="ru-RU" sz="2800" b="1" dirty="0">
              <a:solidFill>
                <a:schemeClr val="bg1"/>
              </a:solidFill>
              <a:latin typeface="Fedra Sans Pro Book"/>
            </a:endParaRPr>
          </a:p>
          <a:p>
            <a:pPr algn="ctr"/>
            <a:r>
              <a:rPr lang="ru-RU" i="1" dirty="0"/>
              <a:t>ХАНТЫ-МАНСИЙСКИЙ АВТОНОМНЫЙ ОКРУГ-ЮГРА</a:t>
            </a:r>
          </a:p>
          <a:p>
            <a:pPr algn="ctr"/>
            <a:r>
              <a:rPr lang="ru-RU" i="1" dirty="0"/>
              <a:t>МУНИЦИПАЛЬНОЕ КАЗЕННОЕ ОБЩЕОБРАЗОВАТЕЛЬНОЕ УЧРЕЖДЕНИЕ</a:t>
            </a:r>
          </a:p>
          <a:p>
            <a:pPr algn="ctr"/>
            <a:r>
              <a:rPr lang="ru-RU" i="1" dirty="0"/>
              <a:t>«ПРИОБСКАЯ СРЕДНЯЯ ОБЩЕОБРАЗОВАТЕЛЬНАЯ ШКОЛА»</a:t>
            </a:r>
          </a:p>
          <a:p>
            <a:pPr algn="ctr" eaLnBrk="1"/>
            <a:endParaRPr lang="ru-RU" sz="2000" b="1" kern="0" cap="all" dirty="0">
              <a:solidFill>
                <a:schemeClr val="bg1"/>
              </a:solidFill>
              <a:latin typeface="Fedra Sans Pro Book"/>
              <a:ea typeface="Fedra Sans Pro Light" charset="0"/>
              <a:cs typeface="Fedra Sans Pro Light" charset="0"/>
              <a:sym typeface="Fedra Sans Pro"/>
            </a:endParaRP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«ВХОДНОЙ МОНИТОРИНГ АНАЛИЗА СРЕДЫ ОБРАЗОВАТЕЛЬНОЙ ОРГАНИЗАЦИИ» </a:t>
            </a:r>
          </a:p>
          <a:p>
            <a:pPr algn="ctr" eaLnBrk="1"/>
            <a:r>
              <a:rPr lang="ru-RU" sz="2000" b="1" kern="0" cap="all" dirty="0">
                <a:solidFill>
                  <a:schemeClr val="bg1"/>
                </a:solidFill>
                <a:latin typeface="Fedra Sans Pro Book"/>
                <a:ea typeface="Fedra Sans Pro Light" charset="0"/>
                <a:cs typeface="Fedra Sans Pro Light" charset="0"/>
                <a:sym typeface="Fedra Sans Pro"/>
              </a:rPr>
              <a:t>(2019 ГОД) </a:t>
            </a:r>
          </a:p>
          <a:p>
            <a:pPr algn="ctr" eaLnBrk="1"/>
            <a:endParaRPr lang="ru-RU" altLang="ru-RU" sz="5400" b="1" dirty="0">
              <a:solidFill>
                <a:schemeClr val="bg1"/>
              </a:solidFill>
              <a:latin typeface="Fedra Sans Pro Bold" pitchFamily="34" charset="0"/>
              <a:ea typeface="Fedra Sans Pro Bold" pitchFamily="34" charset="0"/>
              <a:cs typeface="Fedra Sans Pro Light" pitchFamily="34" charset="0"/>
              <a:sym typeface="Fedra Sans Pro"/>
            </a:endParaRPr>
          </a:p>
        </p:txBody>
      </p:sp>
      <p:sp>
        <p:nvSpPr>
          <p:cNvPr id="4" name="Shape 207"/>
          <p:cNvSpPr>
            <a:spLocks noChangeArrowheads="1"/>
          </p:cNvSpPr>
          <p:nvPr/>
        </p:nvSpPr>
        <p:spPr bwMode="auto">
          <a:xfrm>
            <a:off x="6187994" y="4527947"/>
            <a:ext cx="2236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пгт</a:t>
            </a:r>
            <a:r>
              <a:rPr lang="ru-RU" altLang="ru-RU" sz="2000" dirty="0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. </a:t>
            </a:r>
            <a:r>
              <a:rPr lang="ru-RU" altLang="ru-RU" sz="2000" dirty="0" err="1">
                <a:solidFill>
                  <a:schemeClr val="bg1"/>
                </a:solidFill>
                <a:latin typeface="Fedra Sans Pro Light" pitchFamily="34" charset="0"/>
                <a:ea typeface="Fedra Sans Pro Light" pitchFamily="34" charset="0"/>
                <a:cs typeface="Fedra Sans Pro Light" pitchFamily="34" charset="0"/>
                <a:sym typeface="Fedra Sans Pro Light" pitchFamily="34" charset="0"/>
              </a:rPr>
              <a:t>Приобье</a:t>
            </a:r>
            <a:endParaRPr lang="ru-RU" altLang="ru-RU" sz="2000" dirty="0">
              <a:solidFill>
                <a:schemeClr val="bg1"/>
              </a:solidFill>
              <a:latin typeface="Fedra Sans Pro Light" pitchFamily="34" charset="0"/>
              <a:ea typeface="Fedra Sans Pro Light" pitchFamily="34" charset="0"/>
              <a:cs typeface="Fedra Sans Pro Light" pitchFamily="34" charset="0"/>
              <a:sym typeface="Fedra Sans Pro Light" pitchFamily="34" charset="0"/>
            </a:endParaRPr>
          </a:p>
        </p:txBody>
      </p:sp>
      <p:pic>
        <p:nvPicPr>
          <p:cNvPr id="6" name="Рисунок 5" descr="C:\Users\lenovo\Desktop\header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781" y="638530"/>
            <a:ext cx="943583" cy="92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6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1600" y="715962"/>
            <a:ext cx="6928433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F69200"/>
              </a:buClr>
              <a:buSzPct val="100000"/>
              <a:buFont typeface="STIXGeneral-Regular"/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ИСПОЛЬЗОВАННЫЕ МЕТОДЫ АНАЛИЗА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Fedra Sans Pro Book"/>
              <a:ea typeface="Fedra Sans Pro Light"/>
              <a:cs typeface="Fedra Sans Pro 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77D10D-C27E-4856-B0F3-6F92CF4201AD}"/>
              </a:ext>
            </a:extLst>
          </p:cNvPr>
          <p:cNvSpPr/>
          <p:nvPr/>
        </p:nvSpPr>
        <p:spPr>
          <a:xfrm>
            <a:off x="662473" y="1193969"/>
            <a:ext cx="7921690" cy="169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работы над проектом проводилась внутренняя экспертиза образовательной среды МКОУ «Приобская СОШ». Командой управленцев использовались важнейшие методы (инструментарий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Ясвина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В.А.) и процедуры аналитической работы: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векторного моделирования среды развития личности.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педагогической экспертизы школьной среды на основе комплекса количественных параметров.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субъективного отношения к школе.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диагностики организационной культуры педагогического коллектива.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23850" y="715962"/>
            <a:ext cx="8461375" cy="2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673100"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векторного моделирования среды развития личности</a:t>
            </a:r>
            <a:endParaRPr lang="ru-RU" sz="1600" dirty="0">
              <a:solidFill>
                <a:schemeClr val="accent2">
                  <a:lumMod val="7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D24F54B-AC2B-4935-B323-D5275CD1A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567816"/>
              </p:ext>
            </p:extLst>
          </p:nvPr>
        </p:nvGraphicFramePr>
        <p:xfrm>
          <a:off x="1436914" y="1483677"/>
          <a:ext cx="5346791" cy="294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3802875"/>
              </p:ext>
            </p:extLst>
          </p:nvPr>
        </p:nvGraphicFramePr>
        <p:xfrm>
          <a:off x="1399010" y="961052"/>
          <a:ext cx="5682925" cy="343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232383"/>
              </p:ext>
            </p:extLst>
          </p:nvPr>
        </p:nvGraphicFramePr>
        <p:xfrm>
          <a:off x="1514765" y="737118"/>
          <a:ext cx="5623153" cy="3836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56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922568"/>
              </p:ext>
            </p:extLst>
          </p:nvPr>
        </p:nvGraphicFramePr>
        <p:xfrm>
          <a:off x="1152914" y="835284"/>
          <a:ext cx="6264924" cy="374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167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654209"/>
              </p:ext>
            </p:extLst>
          </p:nvPr>
        </p:nvGraphicFramePr>
        <p:xfrm>
          <a:off x="606490" y="327349"/>
          <a:ext cx="7669763" cy="4197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6384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1555" y="1186249"/>
            <a:ext cx="446846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БЛАГОДАРИМ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ВНИМАНИЕ!!!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презентации Вклад в будущее">
  <a:themeElements>
    <a:clrScheme name="Вклад">
      <a:dk1>
        <a:srgbClr val="000000"/>
      </a:dk1>
      <a:lt1>
        <a:srgbClr val="FFFFFF"/>
      </a:lt1>
      <a:dk2>
        <a:srgbClr val="414241"/>
      </a:dk2>
      <a:lt2>
        <a:srgbClr val="B3B4B3"/>
      </a:lt2>
      <a:accent1>
        <a:srgbClr val="00642D"/>
      </a:accent1>
      <a:accent2>
        <a:srgbClr val="008841"/>
      </a:accent2>
      <a:accent3>
        <a:srgbClr val="F6A429"/>
      </a:accent3>
      <a:accent4>
        <a:srgbClr val="7E388A"/>
      </a:accent4>
      <a:accent5>
        <a:srgbClr val="019E8B"/>
      </a:accent5>
      <a:accent6>
        <a:srgbClr val="00A2DA"/>
      </a:accent6>
      <a:hlink>
        <a:srgbClr val="000000"/>
      </a:hlink>
      <a:folHlink>
        <a:srgbClr val="898A8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17041</TotalTime>
  <Words>130</Words>
  <Application>Microsoft Office PowerPoint</Application>
  <PresentationFormat>Экран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Fedra Sans Pro</vt:lpstr>
      <vt:lpstr>Fedra Sans Pro Bold</vt:lpstr>
      <vt:lpstr>Fedra Sans Pro Book</vt:lpstr>
      <vt:lpstr>Fedra Sans Pro Light</vt:lpstr>
      <vt:lpstr>FedraSansPro-Light</vt:lpstr>
      <vt:lpstr>STIXGeneral-Regular</vt:lpstr>
      <vt:lpstr>Times New Roman</vt:lpstr>
      <vt:lpstr>Тема презентации Вклад в будущее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Daniil</dc:creator>
  <cp:lastModifiedBy>Ксения</cp:lastModifiedBy>
  <cp:revision>717</cp:revision>
  <dcterms:modified xsi:type="dcterms:W3CDTF">2022-04-13T11:42:33Z</dcterms:modified>
</cp:coreProperties>
</file>